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8" r:id="rId3"/>
    <p:sldId id="279" r:id="rId4"/>
    <p:sldId id="261" r:id="rId5"/>
    <p:sldId id="258" r:id="rId6"/>
    <p:sldId id="275" r:id="rId7"/>
    <p:sldId id="263" r:id="rId8"/>
    <p:sldId id="260" r:id="rId9"/>
    <p:sldId id="276" r:id="rId10"/>
    <p:sldId id="277" r:id="rId11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1773"/>
    <a:srgbClr val="E372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Stijl, thema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79581" autoAdjust="0"/>
  </p:normalViewPr>
  <p:slideViewPr>
    <p:cSldViewPr>
      <p:cViewPr varScale="1">
        <p:scale>
          <a:sx n="87" d="100"/>
          <a:sy n="87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356F70-9B22-4966-BEB0-4699D1CF740D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6892FD5F-D082-4633-A43D-F5F4756DADC4}">
      <dgm:prSet phldrT="[Tekst]"/>
      <dgm:spPr>
        <a:xfrm>
          <a:off x="4674180" y="102284"/>
          <a:ext cx="1601316" cy="1601316"/>
        </a:xfrm>
        <a:noFill/>
        <a:ln>
          <a:noFill/>
        </a:ln>
        <a:effectLst/>
      </dgm:spPr>
      <dgm:t>
        <a:bodyPr/>
        <a:lstStyle/>
        <a:p>
          <a:r>
            <a:rPr lang="nl-NL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Overweldigd worden door...</a:t>
          </a:r>
        </a:p>
      </dgm:t>
    </dgm:pt>
    <dgm:pt modelId="{711394B7-3C09-43F6-9D95-89DEDFB73B55}" type="parTrans" cxnId="{79CAAF41-8781-424A-826B-9F5722C1068F}">
      <dgm:prSet/>
      <dgm:spPr/>
      <dgm:t>
        <a:bodyPr/>
        <a:lstStyle/>
        <a:p>
          <a:endParaRPr lang="nl-NL"/>
        </a:p>
      </dgm:t>
    </dgm:pt>
    <dgm:pt modelId="{CB057881-CAEC-46DD-ACE5-CB78F7B0E068}" type="sibTrans" cxnId="{79CAAF41-8781-424A-826B-9F5722C1068F}">
      <dgm:prSet/>
      <dgm:spPr>
        <a:xfrm>
          <a:off x="1853136" y="1318"/>
          <a:ext cx="4523326" cy="4523326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nl-NL"/>
        </a:p>
      </dgm:t>
    </dgm:pt>
    <dgm:pt modelId="{EB16F5E6-E7E6-496B-9EEE-F4F719AA4527}">
      <dgm:prSet phldrT="[Tekst]"/>
      <dgm:spPr>
        <a:xfrm>
          <a:off x="4674180" y="2822362"/>
          <a:ext cx="1601316" cy="1601316"/>
        </a:xfrm>
        <a:noFill/>
        <a:ln>
          <a:noFill/>
        </a:ln>
        <a:effectLst/>
      </dgm:spPr>
      <dgm:t>
        <a:bodyPr/>
        <a:lstStyle/>
        <a:p>
          <a:r>
            <a:rPr lang="nl-NL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Worstelen met...</a:t>
          </a:r>
        </a:p>
      </dgm:t>
    </dgm:pt>
    <dgm:pt modelId="{B39D0D03-1321-4B3E-97C5-6340225647A0}" type="parTrans" cxnId="{73B91A91-5D6E-4446-8BFF-1F842F9AC9D4}">
      <dgm:prSet/>
      <dgm:spPr/>
      <dgm:t>
        <a:bodyPr/>
        <a:lstStyle/>
        <a:p>
          <a:endParaRPr lang="nl-NL"/>
        </a:p>
      </dgm:t>
    </dgm:pt>
    <dgm:pt modelId="{3FB51875-954C-448A-B7F8-9715E5F36C22}" type="sibTrans" cxnId="{73B91A91-5D6E-4446-8BFF-1F842F9AC9D4}">
      <dgm:prSet/>
      <dgm:spPr>
        <a:xfrm>
          <a:off x="1853136" y="1318"/>
          <a:ext cx="4523326" cy="4523326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nl-NL"/>
        </a:p>
      </dgm:t>
    </dgm:pt>
    <dgm:pt modelId="{09E871E4-AC17-422D-BE78-1FA3F8FAEF53}">
      <dgm:prSet phldrT="[Tekst]"/>
      <dgm:spPr>
        <a:xfrm>
          <a:off x="1954103" y="2822362"/>
          <a:ext cx="1601316" cy="1601316"/>
        </a:xfrm>
        <a:noFill/>
        <a:ln>
          <a:noFill/>
        </a:ln>
        <a:effectLst/>
      </dgm:spPr>
      <dgm:t>
        <a:bodyPr/>
        <a:lstStyle/>
        <a:p>
          <a:r>
            <a:rPr lang="nl-NL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Leven met...</a:t>
          </a:r>
        </a:p>
      </dgm:t>
    </dgm:pt>
    <dgm:pt modelId="{1A4689DE-8E1F-4F35-97FC-FA21D8263A96}" type="parTrans" cxnId="{59618CDF-DEA1-44FF-92CA-FC46C85340F9}">
      <dgm:prSet/>
      <dgm:spPr/>
      <dgm:t>
        <a:bodyPr/>
        <a:lstStyle/>
        <a:p>
          <a:endParaRPr lang="nl-NL"/>
        </a:p>
      </dgm:t>
    </dgm:pt>
    <dgm:pt modelId="{07E4C577-C954-40B7-BCFF-3987E77A3C5F}" type="sibTrans" cxnId="{59618CDF-DEA1-44FF-92CA-FC46C85340F9}">
      <dgm:prSet/>
      <dgm:spPr>
        <a:xfrm>
          <a:off x="1853136" y="1318"/>
          <a:ext cx="4523326" cy="4523326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nl-NL"/>
        </a:p>
      </dgm:t>
    </dgm:pt>
    <dgm:pt modelId="{F28A5F0F-519A-45DB-B57C-F8309499BF04}">
      <dgm:prSet phldrT="[Tekst]"/>
      <dgm:spPr>
        <a:xfrm>
          <a:off x="1954103" y="102284"/>
          <a:ext cx="1601316" cy="1601316"/>
        </a:xfrm>
        <a:noFill/>
        <a:ln>
          <a:noFill/>
        </a:ln>
        <a:effectLst/>
      </dgm:spPr>
      <dgm:t>
        <a:bodyPr/>
        <a:lstStyle/>
        <a:p>
          <a:r>
            <a:rPr lang="nl-NL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Leven voorbij...</a:t>
          </a:r>
        </a:p>
      </dgm:t>
    </dgm:pt>
    <dgm:pt modelId="{671711DB-3EC7-44DC-872C-74C32742846D}" type="parTrans" cxnId="{AD20ABC3-2F66-4F7C-B31D-9C0B5113C018}">
      <dgm:prSet/>
      <dgm:spPr/>
      <dgm:t>
        <a:bodyPr/>
        <a:lstStyle/>
        <a:p>
          <a:endParaRPr lang="nl-NL"/>
        </a:p>
      </dgm:t>
    </dgm:pt>
    <dgm:pt modelId="{0D0C5DFD-F3F1-4B7D-BF34-C2734F349B7E}" type="sibTrans" cxnId="{AD20ABC3-2F66-4F7C-B31D-9C0B5113C018}">
      <dgm:prSet/>
      <dgm:spPr>
        <a:xfrm>
          <a:off x="1853136" y="1318"/>
          <a:ext cx="4523326" cy="4523326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nl-NL"/>
        </a:p>
      </dgm:t>
    </dgm:pt>
    <dgm:pt modelId="{8E8E4ACD-99B7-482E-A125-00F58B8D4F5C}" type="pres">
      <dgm:prSet presAssocID="{FA356F70-9B22-4966-BEB0-4699D1CF740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790F9B08-CFF5-4615-980E-40245F66BD0A}" type="pres">
      <dgm:prSet presAssocID="{6892FD5F-D082-4633-A43D-F5F4756DADC4}" presName="dummy" presStyleCnt="0"/>
      <dgm:spPr/>
    </dgm:pt>
    <dgm:pt modelId="{ED0122FA-CE46-4BD9-BE01-920103A45BC5}" type="pres">
      <dgm:prSet presAssocID="{6892FD5F-D082-4633-A43D-F5F4756DADC4}" presName="node" presStyleLbl="revTx" presStyleIdx="0" presStyleCnt="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nl-NL"/>
        </a:p>
      </dgm:t>
    </dgm:pt>
    <dgm:pt modelId="{AB65804D-4660-4700-8E1C-03043D258CA6}" type="pres">
      <dgm:prSet presAssocID="{CB057881-CAEC-46DD-ACE5-CB78F7B0E068}" presName="sibTrans" presStyleLbl="node1" presStyleIdx="0" presStyleCnt="4"/>
      <dgm:spPr>
        <a:prstGeom prst="circularArrow">
          <a:avLst>
            <a:gd name="adj1" fmla="val 6903"/>
            <a:gd name="adj2" fmla="val 465447"/>
            <a:gd name="adj3" fmla="val 549018"/>
            <a:gd name="adj4" fmla="val 20585536"/>
            <a:gd name="adj5" fmla="val 8054"/>
          </a:avLst>
        </a:prstGeom>
      </dgm:spPr>
      <dgm:t>
        <a:bodyPr/>
        <a:lstStyle/>
        <a:p>
          <a:endParaRPr lang="nl-NL"/>
        </a:p>
      </dgm:t>
    </dgm:pt>
    <dgm:pt modelId="{70749E27-87D7-4C6B-8330-FE5C7CAF0321}" type="pres">
      <dgm:prSet presAssocID="{EB16F5E6-E7E6-496B-9EEE-F4F719AA4527}" presName="dummy" presStyleCnt="0"/>
      <dgm:spPr/>
    </dgm:pt>
    <dgm:pt modelId="{7DB71FCB-72F0-4A9E-ABA0-BDDF253C5DC3}" type="pres">
      <dgm:prSet presAssocID="{EB16F5E6-E7E6-496B-9EEE-F4F719AA4527}" presName="node" presStyleLbl="revTx" presStyleIdx="1" presStyleCnt="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nl-NL"/>
        </a:p>
      </dgm:t>
    </dgm:pt>
    <dgm:pt modelId="{B7B9A784-0E6D-47D2-A57A-5407B09B5419}" type="pres">
      <dgm:prSet presAssocID="{3FB51875-954C-448A-B7F8-9715E5F36C22}" presName="sibTrans" presStyleLbl="node1" presStyleIdx="1" presStyleCnt="4" custLinFactNeighborY="471" custRadScaleRad="81578" custRadScaleInc="-2147483648"/>
      <dgm:spPr>
        <a:prstGeom prst="circularArrow">
          <a:avLst>
            <a:gd name="adj1" fmla="val 6903"/>
            <a:gd name="adj2" fmla="val 465447"/>
            <a:gd name="adj3" fmla="val 5949018"/>
            <a:gd name="adj4" fmla="val 4385536"/>
            <a:gd name="adj5" fmla="val 8054"/>
          </a:avLst>
        </a:prstGeom>
      </dgm:spPr>
      <dgm:t>
        <a:bodyPr/>
        <a:lstStyle/>
        <a:p>
          <a:endParaRPr lang="nl-NL"/>
        </a:p>
      </dgm:t>
    </dgm:pt>
    <dgm:pt modelId="{DD660288-1125-4249-8430-5D53DB5F8B14}" type="pres">
      <dgm:prSet presAssocID="{09E871E4-AC17-422D-BE78-1FA3F8FAEF53}" presName="dummy" presStyleCnt="0"/>
      <dgm:spPr/>
    </dgm:pt>
    <dgm:pt modelId="{09982B9D-47C5-4A84-B61E-635F428EC132}" type="pres">
      <dgm:prSet presAssocID="{09E871E4-AC17-422D-BE78-1FA3F8FAEF53}" presName="node" presStyleLbl="revTx" presStyleIdx="2" presStyleCnt="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nl-NL"/>
        </a:p>
      </dgm:t>
    </dgm:pt>
    <dgm:pt modelId="{C59752CE-E15A-479E-89E5-7CCBA93D2E08}" type="pres">
      <dgm:prSet presAssocID="{07E4C577-C954-40B7-BCFF-3987E77A3C5F}" presName="sibTrans" presStyleLbl="node1" presStyleIdx="2" presStyleCnt="4"/>
      <dgm:spPr>
        <a:prstGeom prst="circularArrow">
          <a:avLst>
            <a:gd name="adj1" fmla="val 6903"/>
            <a:gd name="adj2" fmla="val 465447"/>
            <a:gd name="adj3" fmla="val 11349018"/>
            <a:gd name="adj4" fmla="val 9785536"/>
            <a:gd name="adj5" fmla="val 8054"/>
          </a:avLst>
        </a:prstGeom>
      </dgm:spPr>
      <dgm:t>
        <a:bodyPr/>
        <a:lstStyle/>
        <a:p>
          <a:endParaRPr lang="nl-NL"/>
        </a:p>
      </dgm:t>
    </dgm:pt>
    <dgm:pt modelId="{69EB2C3E-53A7-4BAD-A935-CE00B9019080}" type="pres">
      <dgm:prSet presAssocID="{F28A5F0F-519A-45DB-B57C-F8309499BF04}" presName="dummy" presStyleCnt="0"/>
      <dgm:spPr/>
    </dgm:pt>
    <dgm:pt modelId="{E0981141-007D-46D4-BC2D-887AD6810B63}" type="pres">
      <dgm:prSet presAssocID="{F28A5F0F-519A-45DB-B57C-F8309499BF04}" presName="node" presStyleLbl="revTx" presStyleIdx="3" presStyleCnt="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nl-NL"/>
        </a:p>
      </dgm:t>
    </dgm:pt>
    <dgm:pt modelId="{6E0AC14F-6B98-43FC-B0BB-661E5AFFC8F9}" type="pres">
      <dgm:prSet presAssocID="{0D0C5DFD-F3F1-4B7D-BF34-C2734F349B7E}" presName="sibTrans" presStyleLbl="node1" presStyleIdx="3" presStyleCnt="4" custAng="0" custLinFactNeighborX="244" custLinFactNeighborY="-727" custRadScaleRad="282900" custRadScaleInc="-2147483648"/>
      <dgm:spPr>
        <a:prstGeom prst="circularArrow">
          <a:avLst>
            <a:gd name="adj1" fmla="val 6903"/>
            <a:gd name="adj2" fmla="val 465447"/>
            <a:gd name="adj3" fmla="val 16749018"/>
            <a:gd name="adj4" fmla="val 15185536"/>
            <a:gd name="adj5" fmla="val 8054"/>
          </a:avLst>
        </a:prstGeom>
      </dgm:spPr>
      <dgm:t>
        <a:bodyPr/>
        <a:lstStyle/>
        <a:p>
          <a:endParaRPr lang="nl-NL"/>
        </a:p>
      </dgm:t>
    </dgm:pt>
  </dgm:ptLst>
  <dgm:cxnLst>
    <dgm:cxn modelId="{54F00AFB-2F9B-44A3-8320-93B4DD01E191}" type="presOf" srcId="{EB16F5E6-E7E6-496B-9EEE-F4F719AA4527}" destId="{7DB71FCB-72F0-4A9E-ABA0-BDDF253C5DC3}" srcOrd="0" destOrd="0" presId="urn:microsoft.com/office/officeart/2005/8/layout/cycle1"/>
    <dgm:cxn modelId="{59618CDF-DEA1-44FF-92CA-FC46C85340F9}" srcId="{FA356F70-9B22-4966-BEB0-4699D1CF740D}" destId="{09E871E4-AC17-422D-BE78-1FA3F8FAEF53}" srcOrd="2" destOrd="0" parTransId="{1A4689DE-8E1F-4F35-97FC-FA21D8263A96}" sibTransId="{07E4C577-C954-40B7-BCFF-3987E77A3C5F}"/>
    <dgm:cxn modelId="{A33A0BF7-890A-4761-B0ED-A48A5F04A06F}" type="presOf" srcId="{07E4C577-C954-40B7-BCFF-3987E77A3C5F}" destId="{C59752CE-E15A-479E-89E5-7CCBA93D2E08}" srcOrd="0" destOrd="0" presId="urn:microsoft.com/office/officeart/2005/8/layout/cycle1"/>
    <dgm:cxn modelId="{AD20ABC3-2F66-4F7C-B31D-9C0B5113C018}" srcId="{FA356F70-9B22-4966-BEB0-4699D1CF740D}" destId="{F28A5F0F-519A-45DB-B57C-F8309499BF04}" srcOrd="3" destOrd="0" parTransId="{671711DB-3EC7-44DC-872C-74C32742846D}" sibTransId="{0D0C5DFD-F3F1-4B7D-BF34-C2734F349B7E}"/>
    <dgm:cxn modelId="{CAE62C47-7C50-4CD1-9B94-36D6D4A2E139}" type="presOf" srcId="{F28A5F0F-519A-45DB-B57C-F8309499BF04}" destId="{E0981141-007D-46D4-BC2D-887AD6810B63}" srcOrd="0" destOrd="0" presId="urn:microsoft.com/office/officeart/2005/8/layout/cycle1"/>
    <dgm:cxn modelId="{637DBA27-9EE7-4616-BE64-14DF4C34A714}" type="presOf" srcId="{0D0C5DFD-F3F1-4B7D-BF34-C2734F349B7E}" destId="{6E0AC14F-6B98-43FC-B0BB-661E5AFFC8F9}" srcOrd="0" destOrd="0" presId="urn:microsoft.com/office/officeart/2005/8/layout/cycle1"/>
    <dgm:cxn modelId="{54A15F44-87A9-47F2-B4CD-A09F055C6C5D}" type="presOf" srcId="{6892FD5F-D082-4633-A43D-F5F4756DADC4}" destId="{ED0122FA-CE46-4BD9-BE01-920103A45BC5}" srcOrd="0" destOrd="0" presId="urn:microsoft.com/office/officeart/2005/8/layout/cycle1"/>
    <dgm:cxn modelId="{2D5F63A2-BB69-4EB0-834A-270D698C5569}" type="presOf" srcId="{3FB51875-954C-448A-B7F8-9715E5F36C22}" destId="{B7B9A784-0E6D-47D2-A57A-5407B09B5419}" srcOrd="0" destOrd="0" presId="urn:microsoft.com/office/officeart/2005/8/layout/cycle1"/>
    <dgm:cxn modelId="{79CAAF41-8781-424A-826B-9F5722C1068F}" srcId="{FA356F70-9B22-4966-BEB0-4699D1CF740D}" destId="{6892FD5F-D082-4633-A43D-F5F4756DADC4}" srcOrd="0" destOrd="0" parTransId="{711394B7-3C09-43F6-9D95-89DEDFB73B55}" sibTransId="{CB057881-CAEC-46DD-ACE5-CB78F7B0E068}"/>
    <dgm:cxn modelId="{E5D28AB4-9FB5-4B51-B0A4-E010627DB170}" type="presOf" srcId="{09E871E4-AC17-422D-BE78-1FA3F8FAEF53}" destId="{09982B9D-47C5-4A84-B61E-635F428EC132}" srcOrd="0" destOrd="0" presId="urn:microsoft.com/office/officeart/2005/8/layout/cycle1"/>
    <dgm:cxn modelId="{5F46A7F2-8AF5-401A-AD43-42FC293A6199}" type="presOf" srcId="{CB057881-CAEC-46DD-ACE5-CB78F7B0E068}" destId="{AB65804D-4660-4700-8E1C-03043D258CA6}" srcOrd="0" destOrd="0" presId="urn:microsoft.com/office/officeart/2005/8/layout/cycle1"/>
    <dgm:cxn modelId="{D84CFE22-306C-4940-B171-7F13CBFC56BF}" type="presOf" srcId="{FA356F70-9B22-4966-BEB0-4699D1CF740D}" destId="{8E8E4ACD-99B7-482E-A125-00F58B8D4F5C}" srcOrd="0" destOrd="0" presId="urn:microsoft.com/office/officeart/2005/8/layout/cycle1"/>
    <dgm:cxn modelId="{73B91A91-5D6E-4446-8BFF-1F842F9AC9D4}" srcId="{FA356F70-9B22-4966-BEB0-4699D1CF740D}" destId="{EB16F5E6-E7E6-496B-9EEE-F4F719AA4527}" srcOrd="1" destOrd="0" parTransId="{B39D0D03-1321-4B3E-97C5-6340225647A0}" sibTransId="{3FB51875-954C-448A-B7F8-9715E5F36C22}"/>
    <dgm:cxn modelId="{845135D7-C51A-4159-82C0-978E437681FE}" type="presParOf" srcId="{8E8E4ACD-99B7-482E-A125-00F58B8D4F5C}" destId="{790F9B08-CFF5-4615-980E-40245F66BD0A}" srcOrd="0" destOrd="0" presId="urn:microsoft.com/office/officeart/2005/8/layout/cycle1"/>
    <dgm:cxn modelId="{2188B4CB-3C95-4C34-871D-9F0FD6480C4D}" type="presParOf" srcId="{8E8E4ACD-99B7-482E-A125-00F58B8D4F5C}" destId="{ED0122FA-CE46-4BD9-BE01-920103A45BC5}" srcOrd="1" destOrd="0" presId="urn:microsoft.com/office/officeart/2005/8/layout/cycle1"/>
    <dgm:cxn modelId="{DDFC9738-D627-4F8A-924B-0E0C49C97F0B}" type="presParOf" srcId="{8E8E4ACD-99B7-482E-A125-00F58B8D4F5C}" destId="{AB65804D-4660-4700-8E1C-03043D258CA6}" srcOrd="2" destOrd="0" presId="urn:microsoft.com/office/officeart/2005/8/layout/cycle1"/>
    <dgm:cxn modelId="{A61571C6-E09C-498C-B293-E9D79F407018}" type="presParOf" srcId="{8E8E4ACD-99B7-482E-A125-00F58B8D4F5C}" destId="{70749E27-87D7-4C6B-8330-FE5C7CAF0321}" srcOrd="3" destOrd="0" presId="urn:microsoft.com/office/officeart/2005/8/layout/cycle1"/>
    <dgm:cxn modelId="{7F6B9BF9-8ADB-4604-B6F8-9464A17A2447}" type="presParOf" srcId="{8E8E4ACD-99B7-482E-A125-00F58B8D4F5C}" destId="{7DB71FCB-72F0-4A9E-ABA0-BDDF253C5DC3}" srcOrd="4" destOrd="0" presId="urn:microsoft.com/office/officeart/2005/8/layout/cycle1"/>
    <dgm:cxn modelId="{794A3717-4BA3-4DA1-AF26-3D4A217F947A}" type="presParOf" srcId="{8E8E4ACD-99B7-482E-A125-00F58B8D4F5C}" destId="{B7B9A784-0E6D-47D2-A57A-5407B09B5419}" srcOrd="5" destOrd="0" presId="urn:microsoft.com/office/officeart/2005/8/layout/cycle1"/>
    <dgm:cxn modelId="{05C53465-7318-4F53-988D-AA4105609F8B}" type="presParOf" srcId="{8E8E4ACD-99B7-482E-A125-00F58B8D4F5C}" destId="{DD660288-1125-4249-8430-5D53DB5F8B14}" srcOrd="6" destOrd="0" presId="urn:microsoft.com/office/officeart/2005/8/layout/cycle1"/>
    <dgm:cxn modelId="{FA9E3A4C-D9D4-4253-857E-3AA3759263F5}" type="presParOf" srcId="{8E8E4ACD-99B7-482E-A125-00F58B8D4F5C}" destId="{09982B9D-47C5-4A84-B61E-635F428EC132}" srcOrd="7" destOrd="0" presId="urn:microsoft.com/office/officeart/2005/8/layout/cycle1"/>
    <dgm:cxn modelId="{1EB4D60A-AB37-4368-A9BA-576272CA88E9}" type="presParOf" srcId="{8E8E4ACD-99B7-482E-A125-00F58B8D4F5C}" destId="{C59752CE-E15A-479E-89E5-7CCBA93D2E08}" srcOrd="8" destOrd="0" presId="urn:microsoft.com/office/officeart/2005/8/layout/cycle1"/>
    <dgm:cxn modelId="{DBB1FCA0-7660-4851-9D0E-E4BE7231C5D9}" type="presParOf" srcId="{8E8E4ACD-99B7-482E-A125-00F58B8D4F5C}" destId="{69EB2C3E-53A7-4BAD-A935-CE00B9019080}" srcOrd="9" destOrd="0" presId="urn:microsoft.com/office/officeart/2005/8/layout/cycle1"/>
    <dgm:cxn modelId="{759C5C55-227A-4933-8BB9-CAACBE1C9730}" type="presParOf" srcId="{8E8E4ACD-99B7-482E-A125-00F58B8D4F5C}" destId="{E0981141-007D-46D4-BC2D-887AD6810B63}" srcOrd="10" destOrd="0" presId="urn:microsoft.com/office/officeart/2005/8/layout/cycle1"/>
    <dgm:cxn modelId="{B6910FA5-17B9-46F9-9548-158A9719CD16}" type="presParOf" srcId="{8E8E4ACD-99B7-482E-A125-00F58B8D4F5C}" destId="{6E0AC14F-6B98-43FC-B0BB-661E5AFFC8F9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35500A-D32A-4584-A733-4D6845817D35}" type="doc">
      <dgm:prSet loTypeId="urn:microsoft.com/office/officeart/2005/8/layout/venn1" loCatId="relationship" qsTypeId="urn:microsoft.com/office/officeart/2005/8/quickstyle/simple4" qsCatId="simple" csTypeId="urn:microsoft.com/office/officeart/2005/8/colors/colorful5" csCatId="colorful" phldr="1"/>
      <dgm:spPr/>
    </dgm:pt>
    <dgm:pt modelId="{E654EAF9-C12C-4FA6-94AC-BBAC087D3CAC}">
      <dgm:prSet phldrT="[Tekst]"/>
      <dgm:spPr/>
      <dgm:t>
        <a:bodyPr/>
        <a:lstStyle/>
        <a:p>
          <a:r>
            <a:rPr lang="nl-NL" dirty="0" smtClean="0"/>
            <a:t>ART</a:t>
          </a:r>
          <a:endParaRPr lang="nl-NL" dirty="0"/>
        </a:p>
      </dgm:t>
    </dgm:pt>
    <dgm:pt modelId="{C1DC6294-1C2D-466C-9564-0DBE7766EBA4}" type="parTrans" cxnId="{8F7C0F73-0A00-4AB5-9A16-DD7D9C5D5E92}">
      <dgm:prSet/>
      <dgm:spPr/>
      <dgm:t>
        <a:bodyPr/>
        <a:lstStyle/>
        <a:p>
          <a:endParaRPr lang="nl-NL"/>
        </a:p>
      </dgm:t>
    </dgm:pt>
    <dgm:pt modelId="{67524F32-3125-4B13-A0BC-5003AA5A571F}" type="sibTrans" cxnId="{8F7C0F73-0A00-4AB5-9A16-DD7D9C5D5E92}">
      <dgm:prSet/>
      <dgm:spPr/>
      <dgm:t>
        <a:bodyPr/>
        <a:lstStyle/>
        <a:p>
          <a:endParaRPr lang="nl-NL"/>
        </a:p>
      </dgm:t>
    </dgm:pt>
    <dgm:pt modelId="{8213AE51-9E5B-4872-BA7C-8CD6E7CBA454}">
      <dgm:prSet phldrT="[Tekst]"/>
      <dgm:spPr/>
      <dgm:t>
        <a:bodyPr/>
        <a:lstStyle/>
        <a:p>
          <a:r>
            <a:rPr lang="nl-NL" dirty="0" smtClean="0"/>
            <a:t>HIC/F(R)ACT</a:t>
          </a:r>
        </a:p>
      </dgm:t>
    </dgm:pt>
    <dgm:pt modelId="{2D272723-8E1E-4D56-A48E-11456D66B665}" type="parTrans" cxnId="{5CD7968D-E02C-4017-B791-C446A29948A7}">
      <dgm:prSet/>
      <dgm:spPr/>
      <dgm:t>
        <a:bodyPr/>
        <a:lstStyle/>
        <a:p>
          <a:endParaRPr lang="nl-NL"/>
        </a:p>
      </dgm:t>
    </dgm:pt>
    <dgm:pt modelId="{82554BA2-2655-4E19-A286-C9DFE6DC24A6}" type="sibTrans" cxnId="{5CD7968D-E02C-4017-B791-C446A29948A7}">
      <dgm:prSet/>
      <dgm:spPr/>
      <dgm:t>
        <a:bodyPr/>
        <a:lstStyle/>
        <a:p>
          <a:endParaRPr lang="nl-NL"/>
        </a:p>
      </dgm:t>
    </dgm:pt>
    <dgm:pt modelId="{2141B052-71F7-4E8B-B246-70C28AB09378}" type="pres">
      <dgm:prSet presAssocID="{A135500A-D32A-4584-A733-4D6845817D35}" presName="compositeShape" presStyleCnt="0">
        <dgm:presLayoutVars>
          <dgm:chMax val="7"/>
          <dgm:dir/>
          <dgm:resizeHandles val="exact"/>
        </dgm:presLayoutVars>
      </dgm:prSet>
      <dgm:spPr/>
    </dgm:pt>
    <dgm:pt modelId="{A36058D1-E2EB-4189-9816-2C04B8B723DA}" type="pres">
      <dgm:prSet presAssocID="{E654EAF9-C12C-4FA6-94AC-BBAC087D3CAC}" presName="circ1" presStyleLbl="vennNode1" presStyleIdx="0" presStyleCnt="2"/>
      <dgm:spPr/>
      <dgm:t>
        <a:bodyPr/>
        <a:lstStyle/>
        <a:p>
          <a:endParaRPr lang="nl-NL"/>
        </a:p>
      </dgm:t>
    </dgm:pt>
    <dgm:pt modelId="{EFF8E738-3DFF-47B3-B616-4719BF596C95}" type="pres">
      <dgm:prSet presAssocID="{E654EAF9-C12C-4FA6-94AC-BBAC087D3CA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7487FBC-8A5F-48A2-B01A-8B46DCB3E77A}" type="pres">
      <dgm:prSet presAssocID="{8213AE51-9E5B-4872-BA7C-8CD6E7CBA454}" presName="circ2" presStyleLbl="vennNode1" presStyleIdx="1" presStyleCnt="2"/>
      <dgm:spPr/>
      <dgm:t>
        <a:bodyPr/>
        <a:lstStyle/>
        <a:p>
          <a:endParaRPr lang="nl-NL"/>
        </a:p>
      </dgm:t>
    </dgm:pt>
    <dgm:pt modelId="{C9559451-F881-4194-B2E7-F613A9B22A7C}" type="pres">
      <dgm:prSet presAssocID="{8213AE51-9E5B-4872-BA7C-8CD6E7CBA45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C1327D99-3F5A-46EE-8B45-E7A9BE06E725}" type="presOf" srcId="{E654EAF9-C12C-4FA6-94AC-BBAC087D3CAC}" destId="{EFF8E738-3DFF-47B3-B616-4719BF596C95}" srcOrd="1" destOrd="0" presId="urn:microsoft.com/office/officeart/2005/8/layout/venn1"/>
    <dgm:cxn modelId="{2F17A5DD-C368-4522-A113-122CEC4F11A3}" type="presOf" srcId="{A135500A-D32A-4584-A733-4D6845817D35}" destId="{2141B052-71F7-4E8B-B246-70C28AB09378}" srcOrd="0" destOrd="0" presId="urn:microsoft.com/office/officeart/2005/8/layout/venn1"/>
    <dgm:cxn modelId="{EC4DABD8-3A03-4078-A8F4-24236B824200}" type="presOf" srcId="{8213AE51-9E5B-4872-BA7C-8CD6E7CBA454}" destId="{C9559451-F881-4194-B2E7-F613A9B22A7C}" srcOrd="1" destOrd="0" presId="urn:microsoft.com/office/officeart/2005/8/layout/venn1"/>
    <dgm:cxn modelId="{5CD7968D-E02C-4017-B791-C446A29948A7}" srcId="{A135500A-D32A-4584-A733-4D6845817D35}" destId="{8213AE51-9E5B-4872-BA7C-8CD6E7CBA454}" srcOrd="1" destOrd="0" parTransId="{2D272723-8E1E-4D56-A48E-11456D66B665}" sibTransId="{82554BA2-2655-4E19-A286-C9DFE6DC24A6}"/>
    <dgm:cxn modelId="{362DFE61-6089-4F3A-9BEC-CE7C0F52F9ED}" type="presOf" srcId="{8213AE51-9E5B-4872-BA7C-8CD6E7CBA454}" destId="{67487FBC-8A5F-48A2-B01A-8B46DCB3E77A}" srcOrd="0" destOrd="0" presId="urn:microsoft.com/office/officeart/2005/8/layout/venn1"/>
    <dgm:cxn modelId="{BE1B630A-7423-4733-9FDF-69C88F0FD496}" type="presOf" srcId="{E654EAF9-C12C-4FA6-94AC-BBAC087D3CAC}" destId="{A36058D1-E2EB-4189-9816-2C04B8B723DA}" srcOrd="0" destOrd="0" presId="urn:microsoft.com/office/officeart/2005/8/layout/venn1"/>
    <dgm:cxn modelId="{8F7C0F73-0A00-4AB5-9A16-DD7D9C5D5E92}" srcId="{A135500A-D32A-4584-A733-4D6845817D35}" destId="{E654EAF9-C12C-4FA6-94AC-BBAC087D3CAC}" srcOrd="0" destOrd="0" parTransId="{C1DC6294-1C2D-466C-9564-0DBE7766EBA4}" sibTransId="{67524F32-3125-4B13-A0BC-5003AA5A571F}"/>
    <dgm:cxn modelId="{A847192D-A382-4B56-A489-0E070BA61BEA}" type="presParOf" srcId="{2141B052-71F7-4E8B-B246-70C28AB09378}" destId="{A36058D1-E2EB-4189-9816-2C04B8B723DA}" srcOrd="0" destOrd="0" presId="urn:microsoft.com/office/officeart/2005/8/layout/venn1"/>
    <dgm:cxn modelId="{88817B7D-F739-4BE5-BB52-717230798B69}" type="presParOf" srcId="{2141B052-71F7-4E8B-B246-70C28AB09378}" destId="{EFF8E738-3DFF-47B3-B616-4719BF596C95}" srcOrd="1" destOrd="0" presId="urn:microsoft.com/office/officeart/2005/8/layout/venn1"/>
    <dgm:cxn modelId="{4C1787ED-F3A5-4FC5-9EE9-BF34709DFFD1}" type="presParOf" srcId="{2141B052-71F7-4E8B-B246-70C28AB09378}" destId="{67487FBC-8A5F-48A2-B01A-8B46DCB3E77A}" srcOrd="2" destOrd="0" presId="urn:microsoft.com/office/officeart/2005/8/layout/venn1"/>
    <dgm:cxn modelId="{2DA5CC34-7775-4D14-A6C0-C35764C5B4BC}" type="presParOf" srcId="{2141B052-71F7-4E8B-B246-70C28AB09378}" destId="{C9559451-F881-4194-B2E7-F613A9B22A7C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7F8133-3007-4146-8293-E1B47D19BE96}" type="doc">
      <dgm:prSet loTypeId="urn:microsoft.com/office/officeart/2005/8/layout/arrow2" loCatId="process" qsTypeId="urn:microsoft.com/office/officeart/2005/8/quickstyle/simple1" qsCatId="simple" csTypeId="urn:microsoft.com/office/officeart/2005/8/colors/accent2_2" csCatId="accent2" phldr="1"/>
      <dgm:spPr/>
    </dgm:pt>
    <dgm:pt modelId="{716928A2-58E2-4F05-97DA-3FA5F71A669B}">
      <dgm:prSet phldrT="[Tekst]"/>
      <dgm:spPr/>
      <dgm:t>
        <a:bodyPr/>
        <a:lstStyle/>
        <a:p>
          <a:r>
            <a:rPr lang="nl-NL" dirty="0" smtClean="0"/>
            <a:t>mrt. 2015</a:t>
          </a:r>
        </a:p>
        <a:p>
          <a:endParaRPr lang="nl-NL" dirty="0" smtClean="0"/>
        </a:p>
        <a:p>
          <a:r>
            <a:rPr lang="nl-NL" dirty="0" err="1" smtClean="0"/>
            <a:t>DoorstART</a:t>
          </a:r>
          <a:endParaRPr lang="nl-NL" dirty="0"/>
        </a:p>
      </dgm:t>
    </dgm:pt>
    <dgm:pt modelId="{F14D936D-A0E7-4E40-99B2-4D3B11F77163}" type="parTrans" cxnId="{FE1D1EB5-D7B7-4F81-8C06-71152D1504A6}">
      <dgm:prSet/>
      <dgm:spPr/>
      <dgm:t>
        <a:bodyPr/>
        <a:lstStyle/>
        <a:p>
          <a:endParaRPr lang="nl-NL"/>
        </a:p>
      </dgm:t>
    </dgm:pt>
    <dgm:pt modelId="{5F1822A2-DEC3-42E3-A93B-700DBD559CDB}" type="sibTrans" cxnId="{FE1D1EB5-D7B7-4F81-8C06-71152D1504A6}">
      <dgm:prSet/>
      <dgm:spPr/>
      <dgm:t>
        <a:bodyPr/>
        <a:lstStyle/>
        <a:p>
          <a:endParaRPr lang="nl-NL"/>
        </a:p>
      </dgm:t>
    </dgm:pt>
    <dgm:pt modelId="{0E54FE47-A40C-4083-882F-22D5253C0305}">
      <dgm:prSet phldrT="[Tekst]" custT="1"/>
      <dgm:spPr/>
      <dgm:t>
        <a:bodyPr/>
        <a:lstStyle/>
        <a:p>
          <a:pPr algn="r"/>
          <a:r>
            <a:rPr lang="nl-NL" sz="2200" dirty="0" smtClean="0"/>
            <a:t>dec. 2016</a:t>
          </a:r>
        </a:p>
        <a:p>
          <a:pPr algn="r"/>
          <a:endParaRPr lang="nl-NL" sz="2200" dirty="0" smtClean="0"/>
        </a:p>
        <a:p>
          <a:pPr algn="r"/>
          <a:endParaRPr lang="nl-NL" sz="2200" dirty="0" smtClean="0"/>
        </a:p>
        <a:p>
          <a:pPr algn="r"/>
          <a:endParaRPr lang="nl-NL" sz="2200" dirty="0" smtClean="0"/>
        </a:p>
        <a:p>
          <a:pPr algn="r"/>
          <a:r>
            <a:rPr lang="nl-NL" sz="2400" dirty="0" smtClean="0"/>
            <a:t>Teams samengesteld</a:t>
          </a:r>
        </a:p>
        <a:p>
          <a:pPr algn="r"/>
          <a:r>
            <a:rPr lang="nl-NL" sz="2400" dirty="0" smtClean="0"/>
            <a:t>Cliënten eigen </a:t>
          </a:r>
          <a:r>
            <a:rPr lang="nl-NL" sz="2400" dirty="0" err="1" smtClean="0"/>
            <a:t>appARTement</a:t>
          </a:r>
          <a:endParaRPr lang="nl-NL" sz="1600" dirty="0" smtClean="0"/>
        </a:p>
        <a:p>
          <a:pPr algn="r"/>
          <a:endParaRPr lang="nl-NL" sz="1000" dirty="0" smtClean="0"/>
        </a:p>
        <a:p>
          <a:pPr algn="r"/>
          <a:endParaRPr lang="nl-NL" sz="1000" dirty="0" smtClean="0"/>
        </a:p>
        <a:p>
          <a:pPr algn="r"/>
          <a:endParaRPr lang="nl-NL" sz="2200" dirty="0"/>
        </a:p>
      </dgm:t>
    </dgm:pt>
    <dgm:pt modelId="{280FEBE6-D2BC-4690-AA10-DA31C97D9839}" type="parTrans" cxnId="{B23E1E1F-72DF-4D27-AD88-C15E5B48F87A}">
      <dgm:prSet/>
      <dgm:spPr/>
      <dgm:t>
        <a:bodyPr/>
        <a:lstStyle/>
        <a:p>
          <a:endParaRPr lang="nl-NL"/>
        </a:p>
      </dgm:t>
    </dgm:pt>
    <dgm:pt modelId="{D1046CA1-49E2-4A73-B912-DB80B12044A2}" type="sibTrans" cxnId="{B23E1E1F-72DF-4D27-AD88-C15E5B48F87A}">
      <dgm:prSet/>
      <dgm:spPr/>
      <dgm:t>
        <a:bodyPr/>
        <a:lstStyle/>
        <a:p>
          <a:endParaRPr lang="nl-NL"/>
        </a:p>
      </dgm:t>
    </dgm:pt>
    <dgm:pt modelId="{3BD70D4E-EFF6-4D09-9C09-9C2705D1C36F}">
      <dgm:prSet phldrT="[Tekst]" custT="1"/>
      <dgm:spPr/>
      <dgm:t>
        <a:bodyPr/>
        <a:lstStyle/>
        <a:p>
          <a:endParaRPr lang="nl-NL" sz="2200" dirty="0"/>
        </a:p>
      </dgm:t>
    </dgm:pt>
    <dgm:pt modelId="{ADDD783E-EEAB-4979-8B8D-BF4952DA6F85}" type="sibTrans" cxnId="{57529DBF-0A15-4957-B580-839A282E2D4D}">
      <dgm:prSet/>
      <dgm:spPr/>
      <dgm:t>
        <a:bodyPr/>
        <a:lstStyle/>
        <a:p>
          <a:endParaRPr lang="nl-NL"/>
        </a:p>
      </dgm:t>
    </dgm:pt>
    <dgm:pt modelId="{D2C1399B-2B15-443A-8864-9FA734331A24}" type="parTrans" cxnId="{57529DBF-0A15-4957-B580-839A282E2D4D}">
      <dgm:prSet/>
      <dgm:spPr/>
      <dgm:t>
        <a:bodyPr/>
        <a:lstStyle/>
        <a:p>
          <a:endParaRPr lang="nl-NL"/>
        </a:p>
      </dgm:t>
    </dgm:pt>
    <dgm:pt modelId="{4DF07816-9EF1-4624-89DD-72D153292A04}" type="pres">
      <dgm:prSet presAssocID="{197F8133-3007-4146-8293-E1B47D19BE96}" presName="arrowDiagram" presStyleCnt="0">
        <dgm:presLayoutVars>
          <dgm:chMax val="5"/>
          <dgm:dir/>
          <dgm:resizeHandles val="exact"/>
        </dgm:presLayoutVars>
      </dgm:prSet>
      <dgm:spPr/>
    </dgm:pt>
    <dgm:pt modelId="{5F338B6D-83D4-4868-B435-A77B21DD290D}" type="pres">
      <dgm:prSet presAssocID="{197F8133-3007-4146-8293-E1B47D19BE96}" presName="arrow" presStyleLbl="bgShp" presStyleIdx="0" presStyleCnt="1"/>
      <dgm:spPr/>
    </dgm:pt>
    <dgm:pt modelId="{A9F1284F-5DFC-41AB-9405-A4F63E9DD3E9}" type="pres">
      <dgm:prSet presAssocID="{197F8133-3007-4146-8293-E1B47D19BE96}" presName="arrowDiagram3" presStyleCnt="0"/>
      <dgm:spPr/>
    </dgm:pt>
    <dgm:pt modelId="{9E1A1347-FE68-441C-ADC0-B67044190DEE}" type="pres">
      <dgm:prSet presAssocID="{716928A2-58E2-4F05-97DA-3FA5F71A669B}" presName="bullet3a" presStyleLbl="node1" presStyleIdx="0" presStyleCnt="3"/>
      <dgm:spPr/>
    </dgm:pt>
    <dgm:pt modelId="{F89BE00C-E8BC-4DB0-9297-2FDF0D3D128C}" type="pres">
      <dgm:prSet presAssocID="{716928A2-58E2-4F05-97DA-3FA5F71A669B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C30F83D-4DEC-43C3-A6F2-EF746F203482}" type="pres">
      <dgm:prSet presAssocID="{3BD70D4E-EFF6-4D09-9C09-9C2705D1C36F}" presName="bullet3b" presStyleLbl="node1" presStyleIdx="1" presStyleCnt="3"/>
      <dgm:spPr/>
    </dgm:pt>
    <dgm:pt modelId="{0EE4DA67-A7E1-43E5-B0E4-7E0BAE0F28C1}" type="pres">
      <dgm:prSet presAssocID="{3BD70D4E-EFF6-4D09-9C09-9C2705D1C36F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E0A4DDF-E0D2-47CA-8EA5-F094230AD2C5}" type="pres">
      <dgm:prSet presAssocID="{0E54FE47-A40C-4083-882F-22D5253C0305}" presName="bullet3c" presStyleLbl="node1" presStyleIdx="2" presStyleCnt="3"/>
      <dgm:spPr/>
    </dgm:pt>
    <dgm:pt modelId="{3FD3605B-460F-4FFF-9DF6-B21876A6161A}" type="pres">
      <dgm:prSet presAssocID="{0E54FE47-A40C-4083-882F-22D5253C0305}" presName="textBox3c" presStyleLbl="revTx" presStyleIdx="2" presStyleCnt="3" custScaleX="179495" custLinFactNeighborY="124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B23E1E1F-72DF-4D27-AD88-C15E5B48F87A}" srcId="{197F8133-3007-4146-8293-E1B47D19BE96}" destId="{0E54FE47-A40C-4083-882F-22D5253C0305}" srcOrd="2" destOrd="0" parTransId="{280FEBE6-D2BC-4690-AA10-DA31C97D9839}" sibTransId="{D1046CA1-49E2-4A73-B912-DB80B12044A2}"/>
    <dgm:cxn modelId="{57529DBF-0A15-4957-B580-839A282E2D4D}" srcId="{197F8133-3007-4146-8293-E1B47D19BE96}" destId="{3BD70D4E-EFF6-4D09-9C09-9C2705D1C36F}" srcOrd="1" destOrd="0" parTransId="{D2C1399B-2B15-443A-8864-9FA734331A24}" sibTransId="{ADDD783E-EEAB-4979-8B8D-BF4952DA6F85}"/>
    <dgm:cxn modelId="{FE1D1EB5-D7B7-4F81-8C06-71152D1504A6}" srcId="{197F8133-3007-4146-8293-E1B47D19BE96}" destId="{716928A2-58E2-4F05-97DA-3FA5F71A669B}" srcOrd="0" destOrd="0" parTransId="{F14D936D-A0E7-4E40-99B2-4D3B11F77163}" sibTransId="{5F1822A2-DEC3-42E3-A93B-700DBD559CDB}"/>
    <dgm:cxn modelId="{837DA5A3-1F9A-4FD3-BB54-4A157864516B}" type="presOf" srcId="{197F8133-3007-4146-8293-E1B47D19BE96}" destId="{4DF07816-9EF1-4624-89DD-72D153292A04}" srcOrd="0" destOrd="0" presId="urn:microsoft.com/office/officeart/2005/8/layout/arrow2"/>
    <dgm:cxn modelId="{568CB334-808C-41F0-A57C-C0D417C1CBDF}" type="presOf" srcId="{716928A2-58E2-4F05-97DA-3FA5F71A669B}" destId="{F89BE00C-E8BC-4DB0-9297-2FDF0D3D128C}" srcOrd="0" destOrd="0" presId="urn:microsoft.com/office/officeart/2005/8/layout/arrow2"/>
    <dgm:cxn modelId="{C2F01D08-EC22-428F-8D8F-1F9F66BC990A}" type="presOf" srcId="{0E54FE47-A40C-4083-882F-22D5253C0305}" destId="{3FD3605B-460F-4FFF-9DF6-B21876A6161A}" srcOrd="0" destOrd="0" presId="urn:microsoft.com/office/officeart/2005/8/layout/arrow2"/>
    <dgm:cxn modelId="{98784089-F3DA-4D77-BD01-AFAFB0BCF80D}" type="presOf" srcId="{3BD70D4E-EFF6-4D09-9C09-9C2705D1C36F}" destId="{0EE4DA67-A7E1-43E5-B0E4-7E0BAE0F28C1}" srcOrd="0" destOrd="0" presId="urn:microsoft.com/office/officeart/2005/8/layout/arrow2"/>
    <dgm:cxn modelId="{D5EB1164-B596-4AC4-BD40-ADB1CB5D7341}" type="presParOf" srcId="{4DF07816-9EF1-4624-89DD-72D153292A04}" destId="{5F338B6D-83D4-4868-B435-A77B21DD290D}" srcOrd="0" destOrd="0" presId="urn:microsoft.com/office/officeart/2005/8/layout/arrow2"/>
    <dgm:cxn modelId="{6207F9EF-DA45-4171-9A1F-7200472465C0}" type="presParOf" srcId="{4DF07816-9EF1-4624-89DD-72D153292A04}" destId="{A9F1284F-5DFC-41AB-9405-A4F63E9DD3E9}" srcOrd="1" destOrd="0" presId="urn:microsoft.com/office/officeart/2005/8/layout/arrow2"/>
    <dgm:cxn modelId="{49F3CEDD-FE0F-468F-8687-2C67E1A11F16}" type="presParOf" srcId="{A9F1284F-5DFC-41AB-9405-A4F63E9DD3E9}" destId="{9E1A1347-FE68-441C-ADC0-B67044190DEE}" srcOrd="0" destOrd="0" presId="urn:microsoft.com/office/officeart/2005/8/layout/arrow2"/>
    <dgm:cxn modelId="{23074D32-EB24-4EBE-BAAE-60AF0C781475}" type="presParOf" srcId="{A9F1284F-5DFC-41AB-9405-A4F63E9DD3E9}" destId="{F89BE00C-E8BC-4DB0-9297-2FDF0D3D128C}" srcOrd="1" destOrd="0" presId="urn:microsoft.com/office/officeart/2005/8/layout/arrow2"/>
    <dgm:cxn modelId="{F299CBEC-3F09-4224-BC80-6EF9A75A2B61}" type="presParOf" srcId="{A9F1284F-5DFC-41AB-9405-A4F63E9DD3E9}" destId="{AC30F83D-4DEC-43C3-A6F2-EF746F203482}" srcOrd="2" destOrd="0" presId="urn:microsoft.com/office/officeart/2005/8/layout/arrow2"/>
    <dgm:cxn modelId="{4BCA9340-7727-4F83-AF9A-05593ADAD81F}" type="presParOf" srcId="{A9F1284F-5DFC-41AB-9405-A4F63E9DD3E9}" destId="{0EE4DA67-A7E1-43E5-B0E4-7E0BAE0F28C1}" srcOrd="3" destOrd="0" presId="urn:microsoft.com/office/officeart/2005/8/layout/arrow2"/>
    <dgm:cxn modelId="{62BAC236-46F1-4199-96F1-794524EB03CC}" type="presParOf" srcId="{A9F1284F-5DFC-41AB-9405-A4F63E9DD3E9}" destId="{AE0A4DDF-E0D2-47CA-8EA5-F094230AD2C5}" srcOrd="4" destOrd="0" presId="urn:microsoft.com/office/officeart/2005/8/layout/arrow2"/>
    <dgm:cxn modelId="{EBBFC293-C335-4DCD-9880-687767302A74}" type="presParOf" srcId="{A9F1284F-5DFC-41AB-9405-A4F63E9DD3E9}" destId="{3FD3605B-460F-4FFF-9DF6-B21876A6161A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0122FA-CE46-4BD9-BE01-920103A45BC5}">
      <dsp:nvSpPr>
        <dsp:cNvPr id="0" name=""/>
        <dsp:cNvSpPr/>
      </dsp:nvSpPr>
      <dsp:spPr>
        <a:xfrm>
          <a:off x="5568262" y="134981"/>
          <a:ext cx="2131936" cy="2131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1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Overweldigd worden door...</a:t>
          </a:r>
        </a:p>
      </dsp:txBody>
      <dsp:txXfrm>
        <a:off x="5568262" y="134981"/>
        <a:ext cx="2131936" cy="2131936"/>
      </dsp:txXfrm>
    </dsp:sp>
    <dsp:sp modelId="{AB65804D-4660-4700-8E1C-03043D258CA6}">
      <dsp:nvSpPr>
        <dsp:cNvPr id="0" name=""/>
        <dsp:cNvSpPr/>
      </dsp:nvSpPr>
      <dsp:spPr>
        <a:xfrm>
          <a:off x="1814869" y="977"/>
          <a:ext cx="6019332" cy="6019332"/>
        </a:xfrm>
        <a:prstGeom prst="circularArrow">
          <a:avLst>
            <a:gd name="adj1" fmla="val 6903"/>
            <a:gd name="adj2" fmla="val 465447"/>
            <a:gd name="adj3" fmla="val 549018"/>
            <a:gd name="adj4" fmla="val 20585536"/>
            <a:gd name="adj5" fmla="val 8054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B71FCB-72F0-4A9E-ABA0-BDDF253C5DC3}">
      <dsp:nvSpPr>
        <dsp:cNvPr id="0" name=""/>
        <dsp:cNvSpPr/>
      </dsp:nvSpPr>
      <dsp:spPr>
        <a:xfrm>
          <a:off x="5568262" y="3754370"/>
          <a:ext cx="2131936" cy="2131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1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Worstelen met...</a:t>
          </a:r>
        </a:p>
      </dsp:txBody>
      <dsp:txXfrm>
        <a:off x="5568262" y="3754370"/>
        <a:ext cx="2131936" cy="2131936"/>
      </dsp:txXfrm>
    </dsp:sp>
    <dsp:sp modelId="{B7B9A784-0E6D-47D2-A57A-5407B09B5419}">
      <dsp:nvSpPr>
        <dsp:cNvPr id="0" name=""/>
        <dsp:cNvSpPr/>
      </dsp:nvSpPr>
      <dsp:spPr>
        <a:xfrm>
          <a:off x="1814869" y="29328"/>
          <a:ext cx="6019332" cy="6019332"/>
        </a:xfrm>
        <a:prstGeom prst="circularArrow">
          <a:avLst>
            <a:gd name="adj1" fmla="val 6903"/>
            <a:gd name="adj2" fmla="val 465447"/>
            <a:gd name="adj3" fmla="val 5949018"/>
            <a:gd name="adj4" fmla="val 4385536"/>
            <a:gd name="adj5" fmla="val 8054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982B9D-47C5-4A84-B61E-635F428EC132}">
      <dsp:nvSpPr>
        <dsp:cNvPr id="0" name=""/>
        <dsp:cNvSpPr/>
      </dsp:nvSpPr>
      <dsp:spPr>
        <a:xfrm>
          <a:off x="1948873" y="3754370"/>
          <a:ext cx="2131936" cy="2131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1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Leven met...</a:t>
          </a:r>
        </a:p>
      </dsp:txBody>
      <dsp:txXfrm>
        <a:off x="1948873" y="3754370"/>
        <a:ext cx="2131936" cy="2131936"/>
      </dsp:txXfrm>
    </dsp:sp>
    <dsp:sp modelId="{C59752CE-E15A-479E-89E5-7CCBA93D2E08}">
      <dsp:nvSpPr>
        <dsp:cNvPr id="0" name=""/>
        <dsp:cNvSpPr/>
      </dsp:nvSpPr>
      <dsp:spPr>
        <a:xfrm>
          <a:off x="1814869" y="977"/>
          <a:ext cx="6019332" cy="6019332"/>
        </a:xfrm>
        <a:prstGeom prst="circularArrow">
          <a:avLst>
            <a:gd name="adj1" fmla="val 6903"/>
            <a:gd name="adj2" fmla="val 465447"/>
            <a:gd name="adj3" fmla="val 11349018"/>
            <a:gd name="adj4" fmla="val 9785536"/>
            <a:gd name="adj5" fmla="val 8054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981141-007D-46D4-BC2D-887AD6810B63}">
      <dsp:nvSpPr>
        <dsp:cNvPr id="0" name=""/>
        <dsp:cNvSpPr/>
      </dsp:nvSpPr>
      <dsp:spPr>
        <a:xfrm>
          <a:off x="1948873" y="134981"/>
          <a:ext cx="2131936" cy="2131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1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Leven voorbij...</a:t>
          </a:r>
        </a:p>
      </dsp:txBody>
      <dsp:txXfrm>
        <a:off x="1948873" y="134981"/>
        <a:ext cx="2131936" cy="2131936"/>
      </dsp:txXfrm>
    </dsp:sp>
    <dsp:sp modelId="{6E0AC14F-6B98-43FC-B0BB-661E5AFFC8F9}">
      <dsp:nvSpPr>
        <dsp:cNvPr id="0" name=""/>
        <dsp:cNvSpPr/>
      </dsp:nvSpPr>
      <dsp:spPr>
        <a:xfrm>
          <a:off x="1829556" y="-42782"/>
          <a:ext cx="6019332" cy="6019332"/>
        </a:xfrm>
        <a:prstGeom prst="circularArrow">
          <a:avLst>
            <a:gd name="adj1" fmla="val 6903"/>
            <a:gd name="adj2" fmla="val 465447"/>
            <a:gd name="adj3" fmla="val 16749018"/>
            <a:gd name="adj4" fmla="val 15185536"/>
            <a:gd name="adj5" fmla="val 8054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6058D1-E2EB-4189-9816-2C04B8B723DA}">
      <dsp:nvSpPr>
        <dsp:cNvPr id="0" name=""/>
        <dsp:cNvSpPr/>
      </dsp:nvSpPr>
      <dsp:spPr>
        <a:xfrm>
          <a:off x="242023" y="12310"/>
          <a:ext cx="4501341" cy="4501341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400" kern="1200" dirty="0" smtClean="0"/>
            <a:t>ART</a:t>
          </a:r>
          <a:endParaRPr lang="nl-NL" sz="3400" kern="1200" dirty="0"/>
        </a:p>
      </dsp:txBody>
      <dsp:txXfrm>
        <a:off x="870589" y="543115"/>
        <a:ext cx="2595368" cy="3439731"/>
      </dsp:txXfrm>
    </dsp:sp>
    <dsp:sp modelId="{67487FBC-8A5F-48A2-B01A-8B46DCB3E77A}">
      <dsp:nvSpPr>
        <dsp:cNvPr id="0" name=""/>
        <dsp:cNvSpPr/>
      </dsp:nvSpPr>
      <dsp:spPr>
        <a:xfrm>
          <a:off x="3486234" y="12310"/>
          <a:ext cx="4501341" cy="4501341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3257024"/>
                <a:satOff val="11196"/>
                <a:lumOff val="-53726"/>
                <a:alphaOff val="0"/>
                <a:shade val="51000"/>
                <a:satMod val="130000"/>
              </a:schemeClr>
            </a:gs>
            <a:gs pos="80000">
              <a:schemeClr val="accent5">
                <a:alpha val="50000"/>
                <a:hueOff val="3257024"/>
                <a:satOff val="11196"/>
                <a:lumOff val="-53726"/>
                <a:alphaOff val="0"/>
                <a:shade val="93000"/>
                <a:satMod val="130000"/>
              </a:schemeClr>
            </a:gs>
            <a:gs pos="100000">
              <a:schemeClr val="accent5">
                <a:alpha val="50000"/>
                <a:hueOff val="3257024"/>
                <a:satOff val="11196"/>
                <a:lumOff val="-5372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400" kern="1200" dirty="0" smtClean="0"/>
            <a:t>HIC/F(R)ACT</a:t>
          </a:r>
        </a:p>
      </dsp:txBody>
      <dsp:txXfrm>
        <a:off x="4763642" y="543115"/>
        <a:ext cx="2595368" cy="34397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338B6D-83D4-4868-B435-A77B21DD290D}">
      <dsp:nvSpPr>
        <dsp:cNvPr id="0" name=""/>
        <dsp:cNvSpPr/>
      </dsp:nvSpPr>
      <dsp:spPr>
        <a:xfrm>
          <a:off x="492603" y="0"/>
          <a:ext cx="7241540" cy="452596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1A1347-FE68-441C-ADC0-B67044190DEE}">
      <dsp:nvSpPr>
        <dsp:cNvPr id="0" name=""/>
        <dsp:cNvSpPr/>
      </dsp:nvSpPr>
      <dsp:spPr>
        <a:xfrm>
          <a:off x="1412278" y="3123819"/>
          <a:ext cx="188280" cy="18828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9BE00C-E8BC-4DB0-9297-2FDF0D3D128C}">
      <dsp:nvSpPr>
        <dsp:cNvPr id="0" name=""/>
        <dsp:cNvSpPr/>
      </dsp:nvSpPr>
      <dsp:spPr>
        <a:xfrm>
          <a:off x="1506418" y="3217959"/>
          <a:ext cx="1687279" cy="1308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766" tIns="0" rIns="0" bIns="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kern="1200" dirty="0" smtClean="0"/>
            <a:t>mrt. 2015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2500" kern="1200" dirty="0" smtClean="0"/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kern="1200" dirty="0" err="1" smtClean="0"/>
            <a:t>DoorstART</a:t>
          </a:r>
          <a:endParaRPr lang="nl-NL" sz="2500" kern="1200" dirty="0"/>
        </a:p>
      </dsp:txBody>
      <dsp:txXfrm>
        <a:off x="1506418" y="3217959"/>
        <a:ext cx="1687279" cy="1308003"/>
      </dsp:txXfrm>
    </dsp:sp>
    <dsp:sp modelId="{AC30F83D-4DEC-43C3-A6F2-EF746F203482}">
      <dsp:nvSpPr>
        <dsp:cNvPr id="0" name=""/>
        <dsp:cNvSpPr/>
      </dsp:nvSpPr>
      <dsp:spPr>
        <a:xfrm>
          <a:off x="3074212" y="1893662"/>
          <a:ext cx="340352" cy="34035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E4DA67-A7E1-43E5-B0E4-7E0BAE0F28C1}">
      <dsp:nvSpPr>
        <dsp:cNvPr id="0" name=""/>
        <dsp:cNvSpPr/>
      </dsp:nvSpPr>
      <dsp:spPr>
        <a:xfrm>
          <a:off x="3244388" y="2063839"/>
          <a:ext cx="1737969" cy="2462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346" tIns="0" rIns="0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2200" kern="1200" dirty="0"/>
        </a:p>
      </dsp:txBody>
      <dsp:txXfrm>
        <a:off x="3244388" y="2063839"/>
        <a:ext cx="1737969" cy="2462123"/>
      </dsp:txXfrm>
    </dsp:sp>
    <dsp:sp modelId="{AE0A4DDF-E0D2-47CA-8EA5-F094230AD2C5}">
      <dsp:nvSpPr>
        <dsp:cNvPr id="0" name=""/>
        <dsp:cNvSpPr/>
      </dsp:nvSpPr>
      <dsp:spPr>
        <a:xfrm>
          <a:off x="5072877" y="1145068"/>
          <a:ext cx="470700" cy="4707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D3605B-460F-4FFF-9DF6-B21876A6161A}">
      <dsp:nvSpPr>
        <dsp:cNvPr id="0" name=""/>
        <dsp:cNvSpPr/>
      </dsp:nvSpPr>
      <dsp:spPr>
        <a:xfrm>
          <a:off x="4617428" y="1380418"/>
          <a:ext cx="3119568" cy="3145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9414" tIns="0" rIns="0" bIns="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200" kern="1200" dirty="0" smtClean="0"/>
            <a:t>dec. 2016</a:t>
          </a:r>
        </a:p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2200" kern="1200" dirty="0" smtClean="0"/>
        </a:p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2200" kern="1200" dirty="0" smtClean="0"/>
        </a:p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2200" kern="1200" dirty="0" smtClean="0"/>
        </a:p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Teams samengesteld</a:t>
          </a:r>
        </a:p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Cliënten eigen </a:t>
          </a:r>
          <a:r>
            <a:rPr lang="nl-NL" sz="2400" kern="1200" dirty="0" err="1" smtClean="0"/>
            <a:t>appARTement</a:t>
          </a:r>
          <a:endParaRPr lang="nl-NL" sz="1600" kern="1200" dirty="0" smtClean="0"/>
        </a:p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000" kern="1200" dirty="0" smtClean="0"/>
        </a:p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000" kern="1200" dirty="0" smtClean="0"/>
        </a:p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2200" kern="1200" dirty="0"/>
        </a:p>
      </dsp:txBody>
      <dsp:txXfrm>
        <a:off x="4617428" y="1380418"/>
        <a:ext cx="3119568" cy="31455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A41B6-4CF0-4E00-A8FE-2B6D703609A7}" type="datetimeFigureOut">
              <a:rPr lang="nl-NL" smtClean="0"/>
              <a:t>13-4-2015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7F4FE-81A3-49A6-8506-B960DBE17A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4362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intro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7F4FE-81A3-49A6-8506-B960DBE17A19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4231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Uitleggen a.d.h.v. casus;</a:t>
            </a:r>
            <a:r>
              <a:rPr lang="nl-NL" baseline="0" dirty="0" smtClean="0"/>
              <a:t> hoe kwam deze cliënt binnen?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409BB-A5CA-4C88-B19B-9B2D04A9F862}" type="slidenum">
              <a:rPr lang="nl-NL" smtClean="0">
                <a:solidFill>
                  <a:prstClr val="black"/>
                </a:solidFill>
              </a:rPr>
              <a:pPr/>
              <a:t>2</a:t>
            </a:fld>
            <a:endParaRPr lang="nl-NL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Uitleg a.d.h.v. casus: Wat</a:t>
            </a:r>
            <a:r>
              <a:rPr lang="nl-NL" baseline="0" dirty="0" smtClean="0"/>
              <a:t> heeft deze </a:t>
            </a:r>
            <a:r>
              <a:rPr lang="nl-NL" dirty="0" smtClean="0"/>
              <a:t>cliënt</a:t>
            </a:r>
            <a:r>
              <a:rPr lang="nl-NL" baseline="0" dirty="0" smtClean="0"/>
              <a:t> gedaan in 2 jaar?</a:t>
            </a:r>
          </a:p>
          <a:p>
            <a:pPr marL="171450" indent="-171450">
              <a:buFontTx/>
              <a:buChar char="-"/>
            </a:pPr>
            <a:r>
              <a:rPr lang="nl-NL" baseline="0" dirty="0" smtClean="0"/>
              <a:t>Stabiliseren psychose middels structurerende omgeving / bijstellen </a:t>
            </a:r>
            <a:r>
              <a:rPr lang="nl-NL" baseline="0" dirty="0" err="1" smtClean="0"/>
              <a:t>anti-psychotica</a:t>
            </a:r>
            <a:r>
              <a:rPr lang="nl-NL" baseline="0" dirty="0" smtClean="0"/>
              <a:t> &gt; afname druggebruik=vermindering </a:t>
            </a:r>
            <a:r>
              <a:rPr lang="nl-NL" baseline="0" dirty="0" err="1" smtClean="0"/>
              <a:t>clozapine</a:t>
            </a:r>
            <a:endParaRPr lang="nl-NL" baseline="0" dirty="0" smtClean="0"/>
          </a:p>
          <a:p>
            <a:pPr marL="171450" indent="-171450">
              <a:buFontTx/>
              <a:buChar char="-"/>
            </a:pPr>
            <a:r>
              <a:rPr lang="nl-NL" baseline="0" dirty="0" smtClean="0"/>
              <a:t>Probleembesef en -inzicht vergroten middels systeemgesprekken door VS GGZ</a:t>
            </a:r>
          </a:p>
          <a:p>
            <a:pPr marL="171450" indent="-171450">
              <a:buFontTx/>
              <a:buChar char="-"/>
            </a:pPr>
            <a:r>
              <a:rPr lang="nl-NL" baseline="0" dirty="0" smtClean="0"/>
              <a:t>Herstelassessment: </a:t>
            </a:r>
            <a:r>
              <a:rPr lang="nl-NL" dirty="0" smtClean="0"/>
              <a:t>basisbehoefte van cliënt</a:t>
            </a:r>
            <a:r>
              <a:rPr lang="nl-NL" baseline="0" dirty="0" smtClean="0"/>
              <a:t> was in Tilburg bij moeder/familie zijn en zich daar veilig voelen</a:t>
            </a:r>
          </a:p>
          <a:p>
            <a:pPr marL="171450" indent="-171450">
              <a:buFontTx/>
              <a:buChar char="-"/>
            </a:pPr>
            <a:r>
              <a:rPr lang="nl-NL" baseline="0" dirty="0" smtClean="0"/>
              <a:t>Omslagmoment: verlengingszitting MVV&gt; cliënt vraagt om voorwaardelijk ontslag en is bereid actief aan de voorwaarden te werken (medicatie inname/drugsgebruik beperken/zinvolle dagbesteding/veilige woonomgeving/FACT behandeling)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7F4FE-81A3-49A6-8506-B960DBE17A19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8336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Marlies – van situatie A naar situatie B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11E4E-533C-4BCD-9739-C9B1ADB0B1EA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7993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Marlies – differentiatie van doelgroepen</a:t>
            </a:r>
            <a:r>
              <a:rPr lang="nl-NL" baseline="0" dirty="0" smtClean="0"/>
              <a:t>: zorg voor een intensieve samenwerking tussen teams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7F4FE-81A3-49A6-8506-B960DBE17A19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8102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Tom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7F4FE-81A3-49A6-8506-B960DBE17A19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34491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7F4FE-81A3-49A6-8506-B960DBE17A19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38794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7F4FE-81A3-49A6-8506-B960DBE17A19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FA63D-FE8E-40C8-8DFE-E59F59D6562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7106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9CC64-A01F-41E8-AF1A-578D9BA614F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149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A04BE-7865-49A6-956E-241BCA14C91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1300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el en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xfrm>
            <a:off x="669726" y="312539"/>
            <a:ext cx="7804548" cy="151804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584200">
              <a:defRPr sz="56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lvl="0">
              <a:defRPr sz="1800"/>
            </a:pPr>
            <a:r>
              <a:rPr sz="5600"/>
              <a:t>Titeltekst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xfrm>
            <a:off x="669726" y="1830585"/>
            <a:ext cx="7804548" cy="442019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296333" indent="-296333" defTabSz="584200">
              <a:spcBef>
                <a:spcPts val="4200"/>
              </a:spcBef>
              <a:buSzPct val="75000"/>
              <a:defRPr sz="24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740833" indent="-296333" defTabSz="584200">
              <a:spcBef>
                <a:spcPts val="4200"/>
              </a:spcBef>
              <a:buSzPct val="75000"/>
              <a:buChar char="•"/>
              <a:defRPr sz="24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1185333" indent="-296333" defTabSz="584200">
              <a:spcBef>
                <a:spcPts val="4200"/>
              </a:spcBef>
              <a:buSzPct val="75000"/>
              <a:defRPr sz="24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1629833" indent="-296333" defTabSz="584200">
              <a:spcBef>
                <a:spcPts val="4200"/>
              </a:spcBef>
              <a:buSzPct val="75000"/>
              <a:buChar char="•"/>
              <a:defRPr sz="24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2074333" indent="-296333" defTabSz="584200">
              <a:spcBef>
                <a:spcPts val="4200"/>
              </a:spcBef>
              <a:buSzPct val="75000"/>
              <a:buChar char="•"/>
              <a:defRPr sz="24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 lvl="0">
              <a:defRPr sz="1800"/>
            </a:pPr>
            <a:r>
              <a:rPr sz="2400"/>
              <a:t>Hoofdtekst - niveau één</a:t>
            </a:r>
          </a:p>
          <a:p>
            <a:pPr lvl="1">
              <a:defRPr sz="1800"/>
            </a:pPr>
            <a:r>
              <a:rPr sz="2400"/>
              <a:t>Hoofdtekst - niveau twee</a:t>
            </a:r>
          </a:p>
          <a:p>
            <a:pPr lvl="2">
              <a:defRPr sz="1800"/>
            </a:pPr>
            <a:r>
              <a:rPr sz="2400"/>
              <a:t>Hoofdtekst - niveau drie</a:t>
            </a:r>
          </a:p>
          <a:p>
            <a:pPr lvl="3">
              <a:defRPr sz="1800"/>
            </a:pPr>
            <a:r>
              <a:rPr sz="2400"/>
              <a:t>Hoofdtekst - niveau vier</a:t>
            </a:r>
          </a:p>
          <a:p>
            <a:pPr lvl="4">
              <a:defRPr sz="1800"/>
            </a:pPr>
            <a:r>
              <a:rPr sz="2400"/>
              <a:t>Hoofdtekst - niveau vijf</a:t>
            </a:r>
          </a:p>
        </p:txBody>
      </p:sp>
    </p:spTree>
    <p:extLst>
      <p:ext uri="{BB962C8B-B14F-4D97-AF65-F5344CB8AC3E}">
        <p14:creationId xmlns:p14="http://schemas.microsoft.com/office/powerpoint/2010/main" val="666317438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45594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65C37-DC25-46CE-96B9-51828CC2E7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0707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8C82D-720A-42D0-B55D-7D07218178F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2037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1AE0C-6462-4DA4-B2B3-986B88EF3A7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7324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FE84A-EB44-4144-9EC3-60B76AFD51C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230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A9F4C-6603-4854-95D0-F9E55B62D61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104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1C2DE-C515-41AB-B4E8-809C8919B29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7542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065B1-3AD1-46D3-B299-A0EE7DF7784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203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7F9BC-CE9C-433F-8A7E-3DDCE1EC65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4248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2417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A7741E7-D821-481B-9972-EEB18FAEA1D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pic>
        <p:nvPicPr>
          <p:cNvPr id="1031" name="Picture 7" descr="Logo_GGZBB_RGB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338888"/>
            <a:ext cx="1873250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4177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41773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41773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41773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41773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241773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241773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241773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24177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E3722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E3722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E3722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E3722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E3722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E3722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E3722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E3722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E37222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l-NL" altLang="nl-NL" sz="5400" b="1" dirty="0" err="1" smtClean="0"/>
              <a:t>DoorstART</a:t>
            </a:r>
            <a:r>
              <a:rPr lang="nl-NL" altLang="nl-NL" dirty="0" smtClean="0"/>
              <a:t/>
            </a:r>
            <a:br>
              <a:rPr lang="nl-NL" altLang="nl-NL" dirty="0" smtClean="0"/>
            </a:br>
            <a:r>
              <a:rPr lang="nl-NL" altLang="nl-NL" sz="2800" dirty="0" smtClean="0"/>
              <a:t>Expertmeeting 8 april 2015</a:t>
            </a:r>
          </a:p>
        </p:txBody>
      </p:sp>
      <p:sp>
        <p:nvSpPr>
          <p:cNvPr id="2051" name="Rectangle 1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nl-NL" altLang="nl-NL" b="1" dirty="0" smtClean="0"/>
              <a:t>De </a:t>
            </a:r>
            <a:r>
              <a:rPr lang="nl-NL" altLang="nl-NL" b="1" dirty="0"/>
              <a:t>nieuwe </a:t>
            </a:r>
            <a:r>
              <a:rPr lang="nl-NL" altLang="nl-NL" b="1" dirty="0" smtClean="0"/>
              <a:t>standaard van </a:t>
            </a:r>
            <a:r>
              <a:rPr lang="nl-NL" altLang="nl-NL" b="1" u="sng" dirty="0" smtClean="0"/>
              <a:t>A</a:t>
            </a:r>
            <a:r>
              <a:rPr lang="nl-NL" altLang="nl-NL" b="1" dirty="0" smtClean="0"/>
              <a:t>ctief </a:t>
            </a:r>
            <a:r>
              <a:rPr lang="nl-NL" altLang="nl-NL" b="1" dirty="0" err="1" smtClean="0"/>
              <a:t>he</a:t>
            </a:r>
            <a:r>
              <a:rPr lang="nl-NL" altLang="nl-NL" b="1" u="sng" dirty="0" err="1" smtClean="0"/>
              <a:t>R</a:t>
            </a:r>
            <a:r>
              <a:rPr lang="nl-NL" altLang="nl-NL" b="1" dirty="0" err="1" smtClean="0"/>
              <a:t>stel</a:t>
            </a:r>
            <a:r>
              <a:rPr lang="nl-NL" altLang="nl-NL" b="1" dirty="0" smtClean="0"/>
              <a:t> in de </a:t>
            </a:r>
            <a:r>
              <a:rPr lang="nl-NL" altLang="nl-NL" b="1" u="sng" dirty="0" smtClean="0"/>
              <a:t>T</a:t>
            </a:r>
            <a:r>
              <a:rPr lang="nl-NL" altLang="nl-NL" b="1" dirty="0" smtClean="0"/>
              <a:t>riade </a:t>
            </a:r>
          </a:p>
          <a:p>
            <a:pPr eaLnBrk="1" hangingPunct="1"/>
            <a:endParaRPr lang="nl-NL" altLang="nl-NL" dirty="0" smtClean="0"/>
          </a:p>
          <a:p>
            <a:pPr eaLnBrk="1" hangingPunct="1"/>
            <a:r>
              <a:rPr lang="nl-NL" altLang="nl-NL" sz="2000" i="1" dirty="0" smtClean="0"/>
              <a:t>Marie-Claire </a:t>
            </a:r>
            <a:r>
              <a:rPr lang="nl-NL" altLang="nl-NL" sz="2000" i="1" dirty="0" err="1" smtClean="0"/>
              <a:t>Maille</a:t>
            </a:r>
            <a:r>
              <a:rPr lang="nl-NL" altLang="nl-NL" sz="2000" i="1" dirty="0" smtClean="0"/>
              <a:t>, Marlies </a:t>
            </a:r>
            <a:r>
              <a:rPr lang="nl-NL" altLang="nl-NL" sz="2000" i="1" dirty="0" err="1" smtClean="0"/>
              <a:t>Jehoel</a:t>
            </a:r>
            <a:endParaRPr lang="nl-NL" altLang="nl-NL" sz="2000" i="1" dirty="0"/>
          </a:p>
          <a:p>
            <a:pPr eaLnBrk="1" hangingPunct="1"/>
            <a:r>
              <a:rPr lang="nl-NL" altLang="nl-NL" sz="2000" i="1" dirty="0" smtClean="0"/>
              <a:t>Frits </a:t>
            </a:r>
            <a:r>
              <a:rPr lang="nl-NL" altLang="nl-NL" sz="2000" i="1" dirty="0" err="1" smtClean="0"/>
              <a:t>Bovenberg</a:t>
            </a:r>
            <a:endParaRPr lang="nl-NL" altLang="nl-NL" sz="2000" i="1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309320"/>
            <a:ext cx="1907073" cy="4385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Discussiepunten teams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nl-NL" dirty="0" smtClean="0"/>
              <a:t>Verblijfszorg: </a:t>
            </a:r>
            <a:r>
              <a:rPr lang="nl-NL" sz="2800" dirty="0" smtClean="0"/>
              <a:t>verhouding ervaringsdeskundigen/begeleiding/verpleging? </a:t>
            </a:r>
          </a:p>
          <a:p>
            <a:pPr marL="0" indent="0">
              <a:buNone/>
            </a:pPr>
            <a:r>
              <a:rPr lang="nl-NL" sz="1800" b="1" dirty="0" smtClean="0"/>
              <a:t>(Senior) </a:t>
            </a:r>
            <a:r>
              <a:rPr lang="nl-NL" sz="1800" dirty="0" smtClean="0"/>
              <a:t>ervaringsdeskundige, </a:t>
            </a:r>
            <a:r>
              <a:rPr lang="nl-NL" sz="1800" b="1" dirty="0" smtClean="0"/>
              <a:t>(</a:t>
            </a:r>
            <a:r>
              <a:rPr lang="nl-NL" sz="1800" b="1" dirty="0"/>
              <a:t>Senior)</a:t>
            </a:r>
            <a:r>
              <a:rPr lang="nl-NL" sz="1800" dirty="0"/>
              <a:t> </a:t>
            </a:r>
            <a:r>
              <a:rPr lang="nl-NL" sz="1800" dirty="0" smtClean="0"/>
              <a:t>Familie-ervaringsdeskundige, Woonbegeleider, </a:t>
            </a:r>
            <a:r>
              <a:rPr lang="nl-NL" sz="1800" b="1" dirty="0" smtClean="0"/>
              <a:t>(</a:t>
            </a:r>
            <a:r>
              <a:rPr lang="nl-NL" sz="1800" b="1" dirty="0"/>
              <a:t>Senior) </a:t>
            </a:r>
            <a:r>
              <a:rPr lang="nl-NL" sz="1800" dirty="0" smtClean="0"/>
              <a:t>Psychiatrisch verpleegkundige, Voedingsassistente</a:t>
            </a:r>
            <a:endParaRPr lang="nl-NL" sz="1800" dirty="0"/>
          </a:p>
          <a:p>
            <a:r>
              <a:rPr lang="nl-NL" dirty="0" smtClean="0"/>
              <a:t>Dagbesteding: intern of extern?</a:t>
            </a:r>
          </a:p>
          <a:p>
            <a:pPr marL="0" indent="0">
              <a:buNone/>
            </a:pPr>
            <a:r>
              <a:rPr lang="nl-NL" sz="1800" dirty="0" smtClean="0"/>
              <a:t>Activiteitenbegeleider, Trajectbegeleider</a:t>
            </a:r>
            <a:endParaRPr lang="nl-NL" sz="1800" dirty="0"/>
          </a:p>
          <a:p>
            <a:r>
              <a:rPr lang="nl-NL" dirty="0" smtClean="0"/>
              <a:t>Behandelaars: </a:t>
            </a:r>
            <a:r>
              <a:rPr lang="nl-NL" sz="2800" dirty="0" err="1" smtClean="0"/>
              <a:t>hoofdbehandelaarschap</a:t>
            </a:r>
            <a:r>
              <a:rPr lang="nl-NL" sz="2800" dirty="0" smtClean="0"/>
              <a:t>?</a:t>
            </a:r>
          </a:p>
          <a:p>
            <a:pPr marL="0" indent="0">
              <a:buNone/>
            </a:pPr>
            <a:r>
              <a:rPr lang="nl-NL" sz="1800" dirty="0" smtClean="0"/>
              <a:t>Verpleegkundig specialist GGZ, </a:t>
            </a:r>
            <a:r>
              <a:rPr lang="nl-NL" sz="1800" dirty="0" err="1" smtClean="0"/>
              <a:t>Gz</a:t>
            </a:r>
            <a:r>
              <a:rPr lang="nl-NL" sz="1800" dirty="0" smtClean="0"/>
              <a:t> psycholoog, Orthopedagoog, Psychiater, AIOS, Verslavingsarts</a:t>
            </a:r>
          </a:p>
          <a:p>
            <a:r>
              <a:rPr lang="nl-NL" dirty="0" smtClean="0"/>
              <a:t>Overig: coördinatie teams?</a:t>
            </a:r>
          </a:p>
          <a:p>
            <a:pPr marL="0" indent="0">
              <a:buNone/>
            </a:pPr>
            <a:r>
              <a:rPr lang="nl-NL" sz="1800" dirty="0" smtClean="0"/>
              <a:t>maatschappelijk werk, coördinerend verpleegkundige, fysiotherapeut, huisarts op consult, internist op consult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292890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endParaRPr lang="nl-NL" b="1" dirty="0"/>
          </a:p>
        </p:txBody>
      </p:sp>
      <p:sp>
        <p:nvSpPr>
          <p:cNvPr id="8" name="Tekstvak 7"/>
          <p:cNvSpPr txBox="1"/>
          <p:nvPr/>
        </p:nvSpPr>
        <p:spPr>
          <a:xfrm>
            <a:off x="3131840" y="188640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 err="1" smtClean="0">
                <a:solidFill>
                  <a:srgbClr val="FF0000"/>
                </a:solidFill>
                <a:latin typeface="Calibri"/>
              </a:rPr>
              <a:t>Cliënt</a:t>
            </a:r>
            <a:r>
              <a:rPr lang="en-US" sz="2400" b="1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alibri"/>
              </a:rPr>
              <a:t>wordt</a:t>
            </a:r>
            <a:r>
              <a:rPr lang="en-US" sz="2400" b="1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alibri"/>
              </a:rPr>
              <a:t>ziek</a:t>
            </a:r>
            <a:endParaRPr lang="nl-NL" sz="24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4499992" y="764704"/>
            <a:ext cx="4392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 err="1">
                <a:solidFill>
                  <a:prstClr val="black"/>
                </a:solidFill>
                <a:latin typeface="Calibri"/>
              </a:rPr>
              <a:t>Aandacht</a:t>
            </a:r>
            <a:r>
              <a:rPr lang="en-US" sz="24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Calibri"/>
              </a:rPr>
              <a:t>vrienden</a:t>
            </a:r>
            <a:r>
              <a:rPr lang="en-US" sz="2400" b="1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sz="2400" b="1" dirty="0" err="1">
                <a:solidFill>
                  <a:prstClr val="black"/>
                </a:solidFill>
                <a:latin typeface="Calibri"/>
              </a:rPr>
              <a:t>bezoek</a:t>
            </a:r>
            <a:r>
              <a:rPr lang="en-US" sz="2400" b="1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sz="2400" b="1" dirty="0" err="1">
                <a:solidFill>
                  <a:prstClr val="black"/>
                </a:solidFill>
                <a:latin typeface="Calibri"/>
              </a:rPr>
              <a:t>bezorgd</a:t>
            </a:r>
            <a:r>
              <a:rPr lang="en-US" sz="2400" b="1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sz="2400" b="1" dirty="0" err="1">
                <a:solidFill>
                  <a:prstClr val="black"/>
                </a:solidFill>
                <a:latin typeface="Calibri"/>
              </a:rPr>
              <a:t>compassie</a:t>
            </a:r>
            <a:endParaRPr lang="nl-NL" sz="2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6372200" y="1628800"/>
            <a:ext cx="27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 err="1">
                <a:solidFill>
                  <a:prstClr val="black"/>
                </a:solidFill>
                <a:latin typeface="Calibri"/>
              </a:rPr>
              <a:t>Duurt</a:t>
            </a:r>
            <a:r>
              <a:rPr lang="en-US" sz="24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Calibri"/>
              </a:rPr>
              <a:t>langer</a:t>
            </a:r>
            <a:r>
              <a:rPr lang="en-US" sz="24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Calibri"/>
              </a:rPr>
              <a:t>aandacht</a:t>
            </a:r>
            <a:r>
              <a:rPr lang="en-US" sz="24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Calibri"/>
              </a:rPr>
              <a:t>neemt</a:t>
            </a:r>
            <a:r>
              <a:rPr lang="en-US" sz="24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Calibri"/>
              </a:rPr>
              <a:t>af</a:t>
            </a:r>
            <a:endParaRPr lang="nl-NL" sz="2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6372200" y="2708920"/>
            <a:ext cx="27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 err="1">
                <a:solidFill>
                  <a:prstClr val="black"/>
                </a:solidFill>
                <a:latin typeface="Calibri"/>
              </a:rPr>
              <a:t>Vergeten</a:t>
            </a:r>
            <a:r>
              <a:rPr lang="en-US" sz="2400" b="1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sz="2400" b="1" dirty="0" err="1">
                <a:solidFill>
                  <a:prstClr val="black"/>
                </a:solidFill>
                <a:latin typeface="Calibri"/>
              </a:rPr>
              <a:t>vermeden</a:t>
            </a:r>
            <a:endParaRPr lang="nl-NL" sz="2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6156176" y="3284984"/>
            <a:ext cx="2987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 err="1">
                <a:solidFill>
                  <a:prstClr val="black"/>
                </a:solidFill>
                <a:latin typeface="Calibri"/>
              </a:rPr>
              <a:t>Teleurstelling</a:t>
            </a:r>
            <a:r>
              <a:rPr lang="en-US" sz="2400" b="1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sz="2400" b="1" dirty="0" err="1">
                <a:solidFill>
                  <a:prstClr val="black"/>
                </a:solidFill>
                <a:latin typeface="Calibri"/>
              </a:rPr>
              <a:t>verwateren</a:t>
            </a:r>
            <a:r>
              <a:rPr lang="en-US" sz="24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Calibri"/>
              </a:rPr>
              <a:t>contacten</a:t>
            </a:r>
            <a:endParaRPr lang="nl-NL" sz="2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6588224" y="4365104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 err="1">
                <a:solidFill>
                  <a:prstClr val="black"/>
                </a:solidFill>
                <a:latin typeface="Calibri"/>
              </a:rPr>
              <a:t>Verlies</a:t>
            </a:r>
            <a:r>
              <a:rPr lang="en-US" sz="2400" b="1" dirty="0">
                <a:solidFill>
                  <a:prstClr val="black"/>
                </a:solidFill>
                <a:latin typeface="Calibri"/>
              </a:rPr>
              <a:t> van hoop op </a:t>
            </a:r>
            <a:r>
              <a:rPr lang="en-US" sz="2400" b="1" dirty="0" err="1">
                <a:solidFill>
                  <a:prstClr val="black"/>
                </a:solidFill>
                <a:latin typeface="Calibri"/>
              </a:rPr>
              <a:t>herstel</a:t>
            </a:r>
            <a:endParaRPr lang="nl-NL" sz="2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5652120" y="5445224"/>
            <a:ext cx="3203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 err="1">
                <a:solidFill>
                  <a:prstClr val="black"/>
                </a:solidFill>
                <a:latin typeface="Calibri"/>
              </a:rPr>
              <a:t>Eenzaamheid</a:t>
            </a:r>
            <a:r>
              <a:rPr lang="en-US" sz="2400" b="1" dirty="0">
                <a:solidFill>
                  <a:prstClr val="black"/>
                </a:solidFill>
                <a:latin typeface="Calibri"/>
              </a:rPr>
              <a:t> somber, </a:t>
            </a:r>
            <a:r>
              <a:rPr lang="en-US" sz="2400" b="1" dirty="0" err="1">
                <a:solidFill>
                  <a:prstClr val="black"/>
                </a:solidFill>
                <a:latin typeface="Calibri"/>
              </a:rPr>
              <a:t>leven</a:t>
            </a:r>
            <a:r>
              <a:rPr lang="en-US" sz="2400" b="1" dirty="0">
                <a:solidFill>
                  <a:prstClr val="black"/>
                </a:solidFill>
                <a:latin typeface="Calibri"/>
              </a:rPr>
              <a:t> in </a:t>
            </a:r>
            <a:r>
              <a:rPr lang="en-US" sz="2400" b="1" dirty="0" err="1">
                <a:solidFill>
                  <a:prstClr val="black"/>
                </a:solidFill>
                <a:latin typeface="Calibri"/>
              </a:rPr>
              <a:t>eigen</a:t>
            </a:r>
            <a:r>
              <a:rPr lang="en-US" sz="24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Calibri"/>
              </a:rPr>
              <a:t>wereld</a:t>
            </a:r>
            <a:endParaRPr lang="nl-NL" sz="2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3131840" y="6021288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 err="1">
                <a:solidFill>
                  <a:prstClr val="black"/>
                </a:solidFill>
                <a:latin typeface="Calibri"/>
              </a:rPr>
              <a:t>Hulpverlening</a:t>
            </a:r>
            <a:r>
              <a:rPr lang="en-US" sz="2400" b="1" dirty="0">
                <a:solidFill>
                  <a:prstClr val="black"/>
                </a:solidFill>
                <a:latin typeface="Calibri"/>
              </a:rPr>
              <a:t> -  patient</a:t>
            </a:r>
            <a:endParaRPr lang="nl-NL" sz="2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0" y="5085184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 err="1">
                <a:solidFill>
                  <a:prstClr val="black"/>
                </a:solidFill>
                <a:latin typeface="Calibri"/>
              </a:rPr>
              <a:t>Afhankelijk</a:t>
            </a:r>
            <a:r>
              <a:rPr lang="en-US" sz="2400" b="1" dirty="0">
                <a:solidFill>
                  <a:prstClr val="black"/>
                </a:solidFill>
                <a:latin typeface="Calibri"/>
              </a:rPr>
              <a:t> van </a:t>
            </a:r>
            <a:r>
              <a:rPr lang="en-US" sz="2400" b="1" dirty="0" err="1">
                <a:solidFill>
                  <a:prstClr val="black"/>
                </a:solidFill>
                <a:latin typeface="Calibri"/>
              </a:rPr>
              <a:t>hulpverlening</a:t>
            </a:r>
            <a:r>
              <a:rPr lang="en-US" sz="24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Calibri"/>
              </a:rPr>
              <a:t>voor</a:t>
            </a:r>
            <a:r>
              <a:rPr lang="en-US" sz="2400" b="1" dirty="0">
                <a:solidFill>
                  <a:prstClr val="black"/>
                </a:solidFill>
                <a:latin typeface="Calibri"/>
              </a:rPr>
              <a:t> contact</a:t>
            </a:r>
            <a:endParaRPr lang="nl-NL" sz="2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251520" y="4077072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prstClr val="black"/>
                </a:solidFill>
                <a:latin typeface="Calibri"/>
              </a:rPr>
              <a:t>Object van </a:t>
            </a:r>
            <a:r>
              <a:rPr lang="en-US" sz="2400" b="1" dirty="0" err="1">
                <a:solidFill>
                  <a:prstClr val="black"/>
                </a:solidFill>
                <a:latin typeface="Calibri"/>
              </a:rPr>
              <a:t>zorg</a:t>
            </a:r>
            <a:endParaRPr lang="nl-NL" sz="2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0" y="2996952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 err="1">
                <a:solidFill>
                  <a:prstClr val="black"/>
                </a:solidFill>
                <a:latin typeface="Calibri"/>
              </a:rPr>
              <a:t>Afbrokkelen</a:t>
            </a:r>
            <a:r>
              <a:rPr lang="en-US" sz="24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Calibri"/>
              </a:rPr>
              <a:t>netwerk</a:t>
            </a:r>
            <a:r>
              <a:rPr lang="en-US" sz="24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Calibri"/>
              </a:rPr>
              <a:t>alleen</a:t>
            </a:r>
            <a:r>
              <a:rPr lang="en-US" sz="24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Calibri"/>
              </a:rPr>
              <a:t>nog</a:t>
            </a:r>
            <a:r>
              <a:rPr lang="en-US" sz="2400" b="1" dirty="0">
                <a:solidFill>
                  <a:prstClr val="black"/>
                </a:solidFill>
                <a:latin typeface="Calibri"/>
              </a:rPr>
              <a:t> professionals</a:t>
            </a:r>
            <a:endParaRPr lang="nl-NL" sz="2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2267744" y="2276872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 err="1">
                <a:solidFill>
                  <a:prstClr val="black"/>
                </a:solidFill>
                <a:latin typeface="Calibri"/>
              </a:rPr>
              <a:t>zorgmijden</a:t>
            </a:r>
            <a:endParaRPr lang="nl-NL" sz="2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4139952" y="1988840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 err="1">
                <a:solidFill>
                  <a:prstClr val="black"/>
                </a:solidFill>
                <a:latin typeface="Calibri"/>
              </a:rPr>
              <a:t>rolverlies</a:t>
            </a:r>
            <a:endParaRPr lang="nl-NL" sz="2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4788024" y="2852936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 err="1">
                <a:solidFill>
                  <a:prstClr val="black"/>
                </a:solidFill>
                <a:latin typeface="Calibri"/>
              </a:rPr>
              <a:t>apathie</a:t>
            </a:r>
            <a:endParaRPr lang="nl-NL" sz="2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3707904" y="4653136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 err="1" smtClean="0">
                <a:solidFill>
                  <a:srgbClr val="FF0000"/>
                </a:solidFill>
                <a:latin typeface="Calibri"/>
              </a:rPr>
              <a:t>Cliënt</a:t>
            </a:r>
            <a:r>
              <a:rPr lang="en-US" sz="2400" b="1" dirty="0" smtClean="0">
                <a:solidFill>
                  <a:srgbClr val="FF0000"/>
                </a:solidFill>
                <a:latin typeface="Calibri"/>
              </a:rPr>
              <a:t> is </a:t>
            </a:r>
            <a:r>
              <a:rPr lang="en-US" sz="2400" b="1" dirty="0" err="1" smtClean="0">
                <a:solidFill>
                  <a:srgbClr val="FF0000"/>
                </a:solidFill>
                <a:latin typeface="Calibri"/>
              </a:rPr>
              <a:t>chronisch</a:t>
            </a:r>
            <a:r>
              <a:rPr lang="en-US" sz="2400" b="1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alibri"/>
              </a:rPr>
              <a:t>onvaardig</a:t>
            </a:r>
            <a:endParaRPr lang="nl-NL" sz="24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23" name="PIJL-RECHTS 22"/>
          <p:cNvSpPr/>
          <p:nvPr/>
        </p:nvSpPr>
        <p:spPr>
          <a:xfrm rot="2416462">
            <a:off x="3781461" y="709274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nl-NL">
              <a:solidFill>
                <a:prstClr val="white"/>
              </a:solidFill>
            </a:endParaRPr>
          </a:p>
        </p:txBody>
      </p:sp>
      <p:sp>
        <p:nvSpPr>
          <p:cNvPr id="25" name="PIJL-RECHTS 24"/>
          <p:cNvSpPr/>
          <p:nvPr/>
        </p:nvSpPr>
        <p:spPr>
          <a:xfrm rot="4146958">
            <a:off x="7437389" y="1439453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nl-NL">
              <a:solidFill>
                <a:prstClr val="white"/>
              </a:solidFill>
            </a:endParaRPr>
          </a:p>
        </p:txBody>
      </p:sp>
      <p:sp>
        <p:nvSpPr>
          <p:cNvPr id="26" name="PIJL-OMLAAG 25"/>
          <p:cNvSpPr/>
          <p:nvPr/>
        </p:nvSpPr>
        <p:spPr>
          <a:xfrm>
            <a:off x="7956376" y="2420888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nl-NL">
              <a:solidFill>
                <a:prstClr val="white"/>
              </a:solidFill>
            </a:endParaRPr>
          </a:p>
        </p:txBody>
      </p:sp>
      <p:sp>
        <p:nvSpPr>
          <p:cNvPr id="27" name="PIJL-OMLAAG 26"/>
          <p:cNvSpPr/>
          <p:nvPr/>
        </p:nvSpPr>
        <p:spPr>
          <a:xfrm>
            <a:off x="8244408" y="3140968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nl-NL">
              <a:solidFill>
                <a:prstClr val="white"/>
              </a:solidFill>
            </a:endParaRPr>
          </a:p>
        </p:txBody>
      </p:sp>
      <p:sp>
        <p:nvSpPr>
          <p:cNvPr id="28" name="PIJL-OMLAAG 27"/>
          <p:cNvSpPr/>
          <p:nvPr/>
        </p:nvSpPr>
        <p:spPr>
          <a:xfrm>
            <a:off x="7740352" y="4077072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nl-NL">
              <a:solidFill>
                <a:prstClr val="white"/>
              </a:solidFill>
            </a:endParaRPr>
          </a:p>
        </p:txBody>
      </p:sp>
      <p:sp>
        <p:nvSpPr>
          <p:cNvPr id="29" name="PIJL-OMLAAG 28"/>
          <p:cNvSpPr/>
          <p:nvPr/>
        </p:nvSpPr>
        <p:spPr>
          <a:xfrm>
            <a:off x="7308304" y="5085184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nl-NL">
              <a:solidFill>
                <a:prstClr val="white"/>
              </a:solidFill>
            </a:endParaRPr>
          </a:p>
        </p:txBody>
      </p:sp>
      <p:sp>
        <p:nvSpPr>
          <p:cNvPr id="32" name="PIJL-RECHTS 31"/>
          <p:cNvSpPr/>
          <p:nvPr/>
        </p:nvSpPr>
        <p:spPr>
          <a:xfrm rot="8275312">
            <a:off x="5290219" y="6258477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nl-NL">
              <a:solidFill>
                <a:prstClr val="white"/>
              </a:solidFill>
            </a:endParaRPr>
          </a:p>
        </p:txBody>
      </p:sp>
      <p:sp>
        <p:nvSpPr>
          <p:cNvPr id="33" name="PIJL-RECHTS 32"/>
          <p:cNvSpPr/>
          <p:nvPr/>
        </p:nvSpPr>
        <p:spPr>
          <a:xfrm rot="13713776">
            <a:off x="2551514" y="6101690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nl-NL">
              <a:solidFill>
                <a:prstClr val="white"/>
              </a:solidFill>
            </a:endParaRPr>
          </a:p>
        </p:txBody>
      </p:sp>
      <p:sp>
        <p:nvSpPr>
          <p:cNvPr id="35" name="PIJL-RECHTS 34"/>
          <p:cNvSpPr/>
          <p:nvPr/>
        </p:nvSpPr>
        <p:spPr>
          <a:xfrm rot="14220515">
            <a:off x="1570061" y="4768728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nl-NL">
              <a:solidFill>
                <a:prstClr val="white"/>
              </a:solidFill>
            </a:endParaRPr>
          </a:p>
        </p:txBody>
      </p:sp>
      <p:sp>
        <p:nvSpPr>
          <p:cNvPr id="36" name="PIJL-RECHTS 35"/>
          <p:cNvSpPr/>
          <p:nvPr/>
        </p:nvSpPr>
        <p:spPr>
          <a:xfrm rot="15827885">
            <a:off x="2018327" y="3919786"/>
            <a:ext cx="296894" cy="1992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nl-NL">
              <a:solidFill>
                <a:prstClr val="white"/>
              </a:solidFill>
            </a:endParaRPr>
          </a:p>
        </p:txBody>
      </p:sp>
      <p:sp>
        <p:nvSpPr>
          <p:cNvPr id="38" name="PIJL-RECHTS 37"/>
          <p:cNvSpPr/>
          <p:nvPr/>
        </p:nvSpPr>
        <p:spPr>
          <a:xfrm rot="19220077">
            <a:off x="2441161" y="2780745"/>
            <a:ext cx="296894" cy="1992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nl-NL">
              <a:solidFill>
                <a:prstClr val="white"/>
              </a:solidFill>
            </a:endParaRPr>
          </a:p>
        </p:txBody>
      </p:sp>
      <p:sp>
        <p:nvSpPr>
          <p:cNvPr id="39" name="PIJL-RECHTS 38"/>
          <p:cNvSpPr/>
          <p:nvPr/>
        </p:nvSpPr>
        <p:spPr>
          <a:xfrm rot="20340364">
            <a:off x="3516238" y="2059064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nl-NL">
              <a:solidFill>
                <a:prstClr val="white"/>
              </a:solidFill>
            </a:endParaRPr>
          </a:p>
        </p:txBody>
      </p:sp>
      <p:sp>
        <p:nvSpPr>
          <p:cNvPr id="40" name="PIJL-OMLAAG 39"/>
          <p:cNvSpPr/>
          <p:nvPr/>
        </p:nvSpPr>
        <p:spPr>
          <a:xfrm>
            <a:off x="5004048" y="2420888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nl-NL">
              <a:solidFill>
                <a:prstClr val="white"/>
              </a:solidFill>
            </a:endParaRPr>
          </a:p>
        </p:txBody>
      </p:sp>
      <p:sp>
        <p:nvSpPr>
          <p:cNvPr id="41" name="PIJL-OMLAAG 40"/>
          <p:cNvSpPr/>
          <p:nvPr/>
        </p:nvSpPr>
        <p:spPr>
          <a:xfrm>
            <a:off x="5148064" y="3284984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nl-NL">
              <a:solidFill>
                <a:prstClr val="white"/>
              </a:solidFill>
            </a:endParaRPr>
          </a:p>
        </p:txBody>
      </p:sp>
      <p:sp>
        <p:nvSpPr>
          <p:cNvPr id="42" name="Tekstvak 41"/>
          <p:cNvSpPr txBox="1"/>
          <p:nvPr/>
        </p:nvSpPr>
        <p:spPr>
          <a:xfrm>
            <a:off x="3419872" y="3789040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 err="1">
                <a:solidFill>
                  <a:prstClr val="black"/>
                </a:solidFill>
                <a:latin typeface="Calibri"/>
              </a:rPr>
              <a:t>Verlies</a:t>
            </a:r>
            <a:r>
              <a:rPr lang="en-US" sz="24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Calibri"/>
              </a:rPr>
              <a:t>vaardigheden</a:t>
            </a:r>
            <a:endParaRPr lang="nl-NL" sz="2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PIJL-OMLAAG 42"/>
          <p:cNvSpPr/>
          <p:nvPr/>
        </p:nvSpPr>
        <p:spPr>
          <a:xfrm>
            <a:off x="5076056" y="4293096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nl-NL">
              <a:solidFill>
                <a:prstClr val="white"/>
              </a:solidFill>
            </a:endParaRPr>
          </a:p>
        </p:txBody>
      </p:sp>
      <p:sp>
        <p:nvSpPr>
          <p:cNvPr id="37" name="Tekstvak 36"/>
          <p:cNvSpPr txBox="1"/>
          <p:nvPr/>
        </p:nvSpPr>
        <p:spPr>
          <a:xfrm>
            <a:off x="323528" y="188640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Social Breakdown Syndrome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(Gruenberg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)</a:t>
            </a:r>
            <a:endParaRPr lang="nl-NL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44" name="Afbeelding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309320"/>
            <a:ext cx="1907073" cy="43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83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492125" y="1597024"/>
            <a:ext cx="2808288" cy="1368426"/>
            <a:chOff x="0" y="0"/>
            <a:chExt cx="2808287" cy="1368425"/>
          </a:xfrm>
        </p:grpSpPr>
        <p:sp>
          <p:nvSpPr>
            <p:cNvPr id="9" name="Shape 9"/>
            <p:cNvSpPr/>
            <p:nvPr/>
          </p:nvSpPr>
          <p:spPr>
            <a:xfrm>
              <a:off x="0" y="0"/>
              <a:ext cx="2808288" cy="1368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E46C0A"/>
            </a:solidFill>
            <a:ln w="25400" cap="flat">
              <a:solidFill>
                <a:srgbClr val="E46C0A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411232" y="435292"/>
              <a:ext cx="1985824" cy="497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 algn="ctr"/>
              <a:r>
                <a:rPr sz="2800" b="1">
                  <a:solidFill>
                    <a:srgbClr val="FFFFFF"/>
                  </a:solidFill>
                </a:rPr>
                <a:t>A</a:t>
              </a:r>
              <a:r>
                <a:rPr>
                  <a:solidFill>
                    <a:srgbClr val="FFFFFF"/>
                  </a:solidFill>
                </a:rPr>
                <a:t>CTIEVE</a:t>
              </a:r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2992437" y="1614487"/>
            <a:ext cx="2808289" cy="1368426"/>
            <a:chOff x="0" y="0"/>
            <a:chExt cx="2808287" cy="1368425"/>
          </a:xfrm>
        </p:grpSpPr>
        <p:sp>
          <p:nvSpPr>
            <p:cNvPr id="12" name="Shape 12"/>
            <p:cNvSpPr/>
            <p:nvPr/>
          </p:nvSpPr>
          <p:spPr>
            <a:xfrm>
              <a:off x="0" y="0"/>
              <a:ext cx="2808288" cy="1368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0070C0"/>
            </a:solidFill>
            <a:ln w="25400" cap="flat">
              <a:solidFill>
                <a:srgbClr val="0070C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1232" y="435292"/>
              <a:ext cx="1985824" cy="497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 algn="ctr"/>
              <a:r>
                <a:rPr>
                  <a:solidFill>
                    <a:srgbClr val="FFFFFF"/>
                  </a:solidFill>
                </a:rPr>
                <a:t>HE</a:t>
              </a:r>
              <a:r>
                <a:rPr sz="2800" b="1">
                  <a:solidFill>
                    <a:srgbClr val="FFFFFF"/>
                  </a:solidFill>
                </a:rPr>
                <a:t>R</a:t>
              </a:r>
              <a:r>
                <a:rPr>
                  <a:solidFill>
                    <a:srgbClr val="FFFFFF"/>
                  </a:solidFill>
                </a:rPr>
                <a:t>STEL</a:t>
              </a:r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5491162" y="1617662"/>
            <a:ext cx="2808289" cy="1368426"/>
            <a:chOff x="0" y="0"/>
            <a:chExt cx="2808287" cy="1368425"/>
          </a:xfrm>
        </p:grpSpPr>
        <p:sp>
          <p:nvSpPr>
            <p:cNvPr id="15" name="Shape 15"/>
            <p:cNvSpPr/>
            <p:nvPr/>
          </p:nvSpPr>
          <p:spPr>
            <a:xfrm>
              <a:off x="0" y="0"/>
              <a:ext cx="2808288" cy="1368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009900"/>
            </a:solidFill>
            <a:ln w="25400" cap="flat">
              <a:solidFill>
                <a:srgbClr val="0099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411232" y="435292"/>
              <a:ext cx="1985824" cy="497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 algn="ctr"/>
              <a:r>
                <a:rPr sz="2800" b="1">
                  <a:solidFill>
                    <a:srgbClr val="FFFFFF"/>
                  </a:solidFill>
                </a:rPr>
                <a:t>T</a:t>
              </a:r>
              <a:r>
                <a:rPr>
                  <a:solidFill>
                    <a:srgbClr val="FFFFFF"/>
                  </a:solidFill>
                </a:rPr>
                <a:t>RIADE</a:t>
              </a:r>
            </a:p>
          </p:txBody>
        </p:sp>
      </p:grpSp>
      <p:grpSp>
        <p:nvGrpSpPr>
          <p:cNvPr id="20" name="Group 20"/>
          <p:cNvGrpSpPr/>
          <p:nvPr/>
        </p:nvGrpSpPr>
        <p:grpSpPr>
          <a:xfrm>
            <a:off x="390525" y="3157537"/>
            <a:ext cx="1295400" cy="863601"/>
            <a:chOff x="0" y="0"/>
            <a:chExt cx="1295400" cy="863600"/>
          </a:xfrm>
        </p:grpSpPr>
        <p:sp>
          <p:nvSpPr>
            <p:cNvPr id="18" name="Shape 18"/>
            <p:cNvSpPr/>
            <p:nvPr/>
          </p:nvSpPr>
          <p:spPr>
            <a:xfrm>
              <a:off x="0" y="0"/>
              <a:ext cx="1295400" cy="863600"/>
            </a:xfrm>
            <a:prstGeom prst="roundRect">
              <a:avLst>
                <a:gd name="adj" fmla="val 16667"/>
              </a:avLst>
            </a:prstGeom>
            <a:solidFill>
              <a:srgbClr val="E46C0A"/>
            </a:solidFill>
            <a:ln w="25400" cap="flat">
              <a:solidFill>
                <a:srgbClr val="E46C0A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0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42140" y="106680"/>
              <a:ext cx="1211120" cy="650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000" b="1">
                  <a:solidFill>
                    <a:srgbClr val="FFFFFF"/>
                  </a:solidFill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1000" b="1">
                  <a:solidFill>
                    <a:srgbClr val="FFFFFF"/>
                  </a:solidFill>
                </a:rPr>
                <a:t>Bied zoveel mogelijk bewezen effectieve interventies</a:t>
              </a:r>
            </a:p>
          </p:txBody>
        </p:sp>
      </p:grpSp>
      <p:grpSp>
        <p:nvGrpSpPr>
          <p:cNvPr id="23" name="Group 23"/>
          <p:cNvGrpSpPr/>
          <p:nvPr/>
        </p:nvGrpSpPr>
        <p:grpSpPr>
          <a:xfrm>
            <a:off x="4395787" y="3198812"/>
            <a:ext cx="1295401" cy="863601"/>
            <a:chOff x="0" y="0"/>
            <a:chExt cx="1295400" cy="863600"/>
          </a:xfrm>
        </p:grpSpPr>
        <p:sp>
          <p:nvSpPr>
            <p:cNvPr id="21" name="Shape 21"/>
            <p:cNvSpPr/>
            <p:nvPr/>
          </p:nvSpPr>
          <p:spPr>
            <a:xfrm>
              <a:off x="0" y="0"/>
              <a:ext cx="1295400" cy="863600"/>
            </a:xfrm>
            <a:prstGeom prst="roundRect">
              <a:avLst>
                <a:gd name="adj" fmla="val 16667"/>
              </a:avLst>
            </a:prstGeom>
            <a:solidFill>
              <a:srgbClr val="0070C0"/>
            </a:solidFill>
            <a:ln w="25400" cap="flat">
              <a:solidFill>
                <a:srgbClr val="0070C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0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42140" y="106680"/>
              <a:ext cx="1211120" cy="650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000" b="1">
                  <a:solidFill>
                    <a:srgbClr val="FFFFFF"/>
                  </a:solidFill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1000" b="1">
                  <a:solidFill>
                    <a:srgbClr val="FFFFFF"/>
                  </a:solidFill>
                </a:rPr>
                <a:t>Ondersteun herstel en bevorder empowerment</a:t>
              </a:r>
            </a:p>
          </p:txBody>
        </p:sp>
      </p:grpSp>
      <p:grpSp>
        <p:nvGrpSpPr>
          <p:cNvPr id="26" name="Group 26"/>
          <p:cNvGrpSpPr/>
          <p:nvPr/>
        </p:nvGrpSpPr>
        <p:grpSpPr>
          <a:xfrm>
            <a:off x="368300" y="5243512"/>
            <a:ext cx="1295400" cy="863601"/>
            <a:chOff x="0" y="0"/>
            <a:chExt cx="1295400" cy="863600"/>
          </a:xfrm>
        </p:grpSpPr>
        <p:sp>
          <p:nvSpPr>
            <p:cNvPr id="24" name="Shape 24"/>
            <p:cNvSpPr/>
            <p:nvPr/>
          </p:nvSpPr>
          <p:spPr>
            <a:xfrm>
              <a:off x="0" y="0"/>
              <a:ext cx="1295400" cy="863600"/>
            </a:xfrm>
            <a:prstGeom prst="roundRect">
              <a:avLst>
                <a:gd name="adj" fmla="val 16667"/>
              </a:avLst>
            </a:prstGeom>
            <a:solidFill>
              <a:srgbClr val="E46C0A"/>
            </a:solidFill>
            <a:ln w="25400" cap="flat">
              <a:solidFill>
                <a:srgbClr val="E46C0A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0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42140" y="106680"/>
              <a:ext cx="1211120" cy="650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000" b="1">
                  <a:solidFill>
                    <a:srgbClr val="FFFFFF"/>
                  </a:solidFill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1000" b="1">
                  <a:solidFill>
                    <a:srgbClr val="FFFFFF"/>
                  </a:solidFill>
                </a:rPr>
                <a:t>Maak optimaal gebruik van nieuwe technologieën</a:t>
              </a:r>
            </a:p>
          </p:txBody>
        </p:sp>
      </p:grpSp>
      <p:grpSp>
        <p:nvGrpSpPr>
          <p:cNvPr id="29" name="Group 29"/>
          <p:cNvGrpSpPr/>
          <p:nvPr/>
        </p:nvGrpSpPr>
        <p:grpSpPr>
          <a:xfrm>
            <a:off x="1316037" y="4211637"/>
            <a:ext cx="1298576" cy="865188"/>
            <a:chOff x="0" y="0"/>
            <a:chExt cx="1298575" cy="865187"/>
          </a:xfrm>
        </p:grpSpPr>
        <p:sp>
          <p:nvSpPr>
            <p:cNvPr id="27" name="Shape 27"/>
            <p:cNvSpPr/>
            <p:nvPr/>
          </p:nvSpPr>
          <p:spPr>
            <a:xfrm>
              <a:off x="0" y="0"/>
              <a:ext cx="1298575" cy="865188"/>
            </a:xfrm>
            <a:prstGeom prst="roundRect">
              <a:avLst>
                <a:gd name="adj" fmla="val 16667"/>
              </a:avLst>
            </a:prstGeom>
            <a:solidFill>
              <a:srgbClr val="E46C0A"/>
            </a:solidFill>
            <a:ln w="25400" cap="flat">
              <a:solidFill>
                <a:srgbClr val="E46C0A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0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42217" y="107473"/>
              <a:ext cx="1214141" cy="650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000" b="1">
                  <a:solidFill>
                    <a:srgbClr val="FFFFFF"/>
                  </a:solidFill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1000" b="1">
                  <a:solidFill>
                    <a:srgbClr val="FFFFFF"/>
                  </a:solidFill>
                </a:rPr>
                <a:t>Bevorder goede lichamelijke gezondheid en –zorg</a:t>
              </a:r>
            </a:p>
          </p:txBody>
        </p:sp>
      </p:grpSp>
      <p:grpSp>
        <p:nvGrpSpPr>
          <p:cNvPr id="32" name="Group 32"/>
          <p:cNvGrpSpPr/>
          <p:nvPr/>
        </p:nvGrpSpPr>
        <p:grpSpPr>
          <a:xfrm>
            <a:off x="2281237" y="5243512"/>
            <a:ext cx="1296988" cy="863601"/>
            <a:chOff x="0" y="0"/>
            <a:chExt cx="1296987" cy="863600"/>
          </a:xfrm>
        </p:grpSpPr>
        <p:sp>
          <p:nvSpPr>
            <p:cNvPr id="30" name="Shape 30"/>
            <p:cNvSpPr/>
            <p:nvPr/>
          </p:nvSpPr>
          <p:spPr>
            <a:xfrm>
              <a:off x="0" y="0"/>
              <a:ext cx="1296988" cy="863600"/>
            </a:xfrm>
            <a:prstGeom prst="roundRect">
              <a:avLst>
                <a:gd name="adj" fmla="val 16667"/>
              </a:avLst>
            </a:prstGeom>
            <a:solidFill>
              <a:srgbClr val="E46C0A"/>
            </a:solidFill>
            <a:ln w="25400" cap="flat">
              <a:solidFill>
                <a:srgbClr val="E46C0A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0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42140" y="36829"/>
              <a:ext cx="1212708" cy="789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000" b="1">
                  <a:solidFill>
                    <a:srgbClr val="FFFFFF"/>
                  </a:solidFill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1000" b="1">
                  <a:solidFill>
                    <a:srgbClr val="FFFFFF"/>
                  </a:solidFill>
                </a:rPr>
                <a:t>Bied integrale behandeling en ondersteuning die op continuïteit is gebaseerd</a:t>
              </a:r>
            </a:p>
          </p:txBody>
        </p:sp>
      </p:grpSp>
      <p:grpSp>
        <p:nvGrpSpPr>
          <p:cNvPr id="35" name="Group 35"/>
          <p:cNvGrpSpPr/>
          <p:nvPr/>
        </p:nvGrpSpPr>
        <p:grpSpPr>
          <a:xfrm>
            <a:off x="2239962" y="3157537"/>
            <a:ext cx="1296988" cy="863601"/>
            <a:chOff x="0" y="0"/>
            <a:chExt cx="1296987" cy="863600"/>
          </a:xfrm>
        </p:grpSpPr>
        <p:sp>
          <p:nvSpPr>
            <p:cNvPr id="33" name="Shape 33"/>
            <p:cNvSpPr/>
            <p:nvPr/>
          </p:nvSpPr>
          <p:spPr>
            <a:xfrm>
              <a:off x="0" y="0"/>
              <a:ext cx="1296988" cy="863600"/>
            </a:xfrm>
            <a:prstGeom prst="roundRect">
              <a:avLst>
                <a:gd name="adj" fmla="val 16667"/>
              </a:avLst>
            </a:prstGeom>
            <a:solidFill>
              <a:srgbClr val="E46C0A"/>
            </a:solidFill>
            <a:ln w="25400" cap="flat">
              <a:solidFill>
                <a:srgbClr val="E46C0A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0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42140" y="36829"/>
              <a:ext cx="1212708" cy="789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000" b="1">
                  <a:solidFill>
                    <a:srgbClr val="FFFFFF"/>
                  </a:solidFill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1000" b="1">
                  <a:solidFill>
                    <a:srgbClr val="FFFFFF"/>
                  </a:solidFill>
                </a:rPr>
                <a:t>Bied behandeling en ondersteuning die dimensioneel en fasegevoelig zijn</a:t>
              </a:r>
            </a:p>
          </p:txBody>
        </p:sp>
      </p:grpSp>
      <p:grpSp>
        <p:nvGrpSpPr>
          <p:cNvPr id="38" name="Group 38"/>
          <p:cNvGrpSpPr/>
          <p:nvPr/>
        </p:nvGrpSpPr>
        <p:grpSpPr>
          <a:xfrm>
            <a:off x="3406775" y="4248150"/>
            <a:ext cx="1295400" cy="865188"/>
            <a:chOff x="0" y="0"/>
            <a:chExt cx="1295400" cy="865187"/>
          </a:xfrm>
        </p:grpSpPr>
        <p:sp>
          <p:nvSpPr>
            <p:cNvPr id="36" name="Shape 36"/>
            <p:cNvSpPr/>
            <p:nvPr/>
          </p:nvSpPr>
          <p:spPr>
            <a:xfrm>
              <a:off x="0" y="0"/>
              <a:ext cx="1295400" cy="865188"/>
            </a:xfrm>
            <a:prstGeom prst="roundRect">
              <a:avLst>
                <a:gd name="adj" fmla="val 16667"/>
              </a:avLst>
            </a:prstGeom>
            <a:solidFill>
              <a:srgbClr val="0070C0"/>
            </a:solidFill>
            <a:ln w="25400" cap="flat">
              <a:solidFill>
                <a:srgbClr val="0070C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0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42217" y="107473"/>
              <a:ext cx="1210966" cy="650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000" b="1">
                  <a:solidFill>
                    <a:srgbClr val="FFFFFF"/>
                  </a:solidFill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1000" b="1">
                  <a:solidFill>
                    <a:srgbClr val="FFFFFF"/>
                  </a:solidFill>
                </a:rPr>
                <a:t>Bevorder participatie en bestrijdt stigmatisering</a:t>
              </a:r>
            </a:p>
          </p:txBody>
        </p:sp>
      </p:grpSp>
      <p:grpSp>
        <p:nvGrpSpPr>
          <p:cNvPr id="41" name="Group 41"/>
          <p:cNvGrpSpPr/>
          <p:nvPr/>
        </p:nvGrpSpPr>
        <p:grpSpPr>
          <a:xfrm>
            <a:off x="7086600" y="4211637"/>
            <a:ext cx="1316038" cy="939801"/>
            <a:chOff x="0" y="0"/>
            <a:chExt cx="1316037" cy="939800"/>
          </a:xfrm>
        </p:grpSpPr>
        <p:sp>
          <p:nvSpPr>
            <p:cNvPr id="39" name="Shape 39"/>
            <p:cNvSpPr/>
            <p:nvPr/>
          </p:nvSpPr>
          <p:spPr>
            <a:xfrm>
              <a:off x="0" y="0"/>
              <a:ext cx="1316038" cy="939800"/>
            </a:xfrm>
            <a:prstGeom prst="roundRect">
              <a:avLst>
                <a:gd name="adj" fmla="val 16667"/>
              </a:avLst>
            </a:prstGeom>
            <a:solidFill>
              <a:srgbClr val="009900"/>
            </a:solidFill>
            <a:ln w="25400" cap="flat">
              <a:solidFill>
                <a:srgbClr val="0099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0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45859" y="144779"/>
              <a:ext cx="1224320" cy="650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000" b="1">
                  <a:solidFill>
                    <a:srgbClr val="FFFFFF"/>
                  </a:solidFill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1000" b="1">
                  <a:solidFill>
                    <a:srgbClr val="FFFFFF"/>
                  </a:solidFill>
                </a:rPr>
                <a:t>Ondersteun en werk samen met familie en andere naastbetrokkenen</a:t>
              </a:r>
            </a:p>
          </p:txBody>
        </p:sp>
      </p:grpSp>
      <p:grpSp>
        <p:nvGrpSpPr>
          <p:cNvPr id="44" name="Group 44"/>
          <p:cNvGrpSpPr/>
          <p:nvPr/>
        </p:nvGrpSpPr>
        <p:grpSpPr>
          <a:xfrm>
            <a:off x="4406900" y="5243512"/>
            <a:ext cx="1295400" cy="863601"/>
            <a:chOff x="0" y="0"/>
            <a:chExt cx="1295400" cy="863600"/>
          </a:xfrm>
        </p:grpSpPr>
        <p:sp>
          <p:nvSpPr>
            <p:cNvPr id="42" name="Shape 42"/>
            <p:cNvSpPr/>
            <p:nvPr/>
          </p:nvSpPr>
          <p:spPr>
            <a:xfrm>
              <a:off x="0" y="0"/>
              <a:ext cx="1295400" cy="863600"/>
            </a:xfrm>
            <a:prstGeom prst="roundRect">
              <a:avLst>
                <a:gd name="adj" fmla="val 16667"/>
              </a:avLst>
            </a:prstGeom>
            <a:solidFill>
              <a:srgbClr val="0070C0"/>
            </a:solidFill>
            <a:ln w="25400" cap="flat">
              <a:solidFill>
                <a:srgbClr val="0070C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0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42140" y="316230"/>
              <a:ext cx="1211120" cy="231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000" b="1">
                  <a:solidFill>
                    <a:srgbClr val="FFFFFF"/>
                  </a:solidFill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1000" b="1">
                  <a:solidFill>
                    <a:srgbClr val="FFFFFF"/>
                  </a:solidFill>
                </a:rPr>
                <a:t>personalized care</a:t>
              </a:r>
            </a:p>
          </p:txBody>
        </p:sp>
      </p:grpSp>
      <p:grpSp>
        <p:nvGrpSpPr>
          <p:cNvPr id="47" name="Group 47"/>
          <p:cNvGrpSpPr/>
          <p:nvPr/>
        </p:nvGrpSpPr>
        <p:grpSpPr>
          <a:xfrm>
            <a:off x="6489700" y="5243512"/>
            <a:ext cx="1295400" cy="863601"/>
            <a:chOff x="0" y="0"/>
            <a:chExt cx="1295400" cy="863600"/>
          </a:xfrm>
        </p:grpSpPr>
        <p:sp>
          <p:nvSpPr>
            <p:cNvPr id="45" name="Shape 45"/>
            <p:cNvSpPr/>
            <p:nvPr/>
          </p:nvSpPr>
          <p:spPr>
            <a:xfrm>
              <a:off x="0" y="0"/>
              <a:ext cx="1295400" cy="863600"/>
            </a:xfrm>
            <a:prstGeom prst="roundRect">
              <a:avLst>
                <a:gd name="adj" fmla="val 16667"/>
              </a:avLst>
            </a:prstGeom>
            <a:solidFill>
              <a:srgbClr val="009900"/>
            </a:solidFill>
            <a:ln w="25400" cap="flat">
              <a:solidFill>
                <a:srgbClr val="0099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0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42140" y="36829"/>
              <a:ext cx="1211120" cy="789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000" b="1">
                  <a:solidFill>
                    <a:srgbClr val="FFFFFF"/>
                  </a:solidFill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1000" b="1">
                  <a:solidFill>
                    <a:srgbClr val="FFFFFF"/>
                  </a:solidFill>
                </a:rPr>
                <a:t>Werk aan effectieve betrekkingen in de bredere sociale omgeving</a:t>
              </a:r>
            </a:p>
          </p:txBody>
        </p:sp>
      </p:grpSp>
      <p:grpSp>
        <p:nvGrpSpPr>
          <p:cNvPr id="50" name="Group 50"/>
          <p:cNvGrpSpPr/>
          <p:nvPr/>
        </p:nvGrpSpPr>
        <p:grpSpPr>
          <a:xfrm>
            <a:off x="6489700" y="3195637"/>
            <a:ext cx="1295400" cy="863601"/>
            <a:chOff x="0" y="0"/>
            <a:chExt cx="1295400" cy="863600"/>
          </a:xfrm>
        </p:grpSpPr>
        <p:sp>
          <p:nvSpPr>
            <p:cNvPr id="48" name="Shape 48"/>
            <p:cNvSpPr/>
            <p:nvPr/>
          </p:nvSpPr>
          <p:spPr>
            <a:xfrm>
              <a:off x="0" y="0"/>
              <a:ext cx="1295400" cy="863600"/>
            </a:xfrm>
            <a:prstGeom prst="roundRect">
              <a:avLst>
                <a:gd name="adj" fmla="val 16667"/>
              </a:avLst>
            </a:prstGeom>
            <a:solidFill>
              <a:srgbClr val="009900"/>
            </a:solidFill>
            <a:ln w="25400" cap="flat">
              <a:solidFill>
                <a:srgbClr val="0099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0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42140" y="176530"/>
              <a:ext cx="1211120" cy="5105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000" b="1">
                  <a:solidFill>
                    <a:srgbClr val="FFFFFF"/>
                  </a:solidFill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1000" b="1">
                  <a:solidFill>
                    <a:srgbClr val="FFFFFF"/>
                  </a:solidFill>
                </a:rPr>
                <a:t>Investeer veel in een goede werkrelatie</a:t>
              </a:r>
            </a:p>
          </p:txBody>
        </p:sp>
      </p:grpSp>
      <p:grpSp>
        <p:nvGrpSpPr>
          <p:cNvPr id="53" name="Group 53"/>
          <p:cNvGrpSpPr/>
          <p:nvPr/>
        </p:nvGrpSpPr>
        <p:grpSpPr>
          <a:xfrm>
            <a:off x="5110162" y="4248150"/>
            <a:ext cx="1379538" cy="865188"/>
            <a:chOff x="0" y="0"/>
            <a:chExt cx="1379537" cy="865187"/>
          </a:xfrm>
        </p:grpSpPr>
        <p:sp>
          <p:nvSpPr>
            <p:cNvPr id="51" name="Shape 51"/>
            <p:cNvSpPr/>
            <p:nvPr/>
          </p:nvSpPr>
          <p:spPr>
            <a:xfrm>
              <a:off x="0" y="0"/>
              <a:ext cx="1379538" cy="865188"/>
            </a:xfrm>
            <a:prstGeom prst="roundRect">
              <a:avLst>
                <a:gd name="adj" fmla="val 16667"/>
              </a:avLst>
            </a:prstGeom>
            <a:solidFill>
              <a:srgbClr val="0070C0"/>
            </a:solidFill>
            <a:ln w="25400" cap="flat">
              <a:solidFill>
                <a:srgbClr val="0070C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0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42218" y="247173"/>
              <a:ext cx="1295102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000" b="1">
                  <a:solidFill>
                    <a:srgbClr val="FFFFFF"/>
                  </a:solidFill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1000" b="1">
                  <a:solidFill>
                    <a:srgbClr val="FFFFFF"/>
                  </a:solidFill>
                </a:rPr>
                <a:t>Streef naar veiligheid </a:t>
              </a:r>
            </a:p>
          </p:txBody>
        </p:sp>
      </p:grpSp>
      <p:grpSp>
        <p:nvGrpSpPr>
          <p:cNvPr id="56" name="Group 56"/>
          <p:cNvGrpSpPr/>
          <p:nvPr/>
        </p:nvGrpSpPr>
        <p:grpSpPr>
          <a:xfrm>
            <a:off x="492125" y="44450"/>
            <a:ext cx="8285163" cy="481013"/>
            <a:chOff x="0" y="0"/>
            <a:chExt cx="8285162" cy="481012"/>
          </a:xfrm>
        </p:grpSpPr>
        <p:sp>
          <p:nvSpPr>
            <p:cNvPr id="54" name="Shape 54"/>
            <p:cNvSpPr/>
            <p:nvPr/>
          </p:nvSpPr>
          <p:spPr>
            <a:xfrm>
              <a:off x="0" y="0"/>
              <a:ext cx="8285163" cy="481013"/>
            </a:xfrm>
            <a:prstGeom prst="rect">
              <a:avLst/>
            </a:prstGeom>
            <a:solidFill>
              <a:srgbClr val="FFFF00"/>
            </a:solidFill>
            <a:ln w="25400" cap="flat">
              <a:solidFill>
                <a:srgbClr val="FFFF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b="1">
                  <a:solidFill>
                    <a:srgbClr val="002060"/>
                  </a:solidFill>
                </a:defRPr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0" y="61436"/>
              <a:ext cx="8285163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b="1">
                  <a:solidFill>
                    <a:srgbClr val="002060"/>
                  </a:solidFill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b="1">
                  <a:solidFill>
                    <a:srgbClr val="002060"/>
                  </a:solidFill>
                </a:rPr>
                <a:t>BASISBEHOEFTEN/ KWALITEIT VAN LEVEN</a:t>
              </a:r>
            </a:p>
          </p:txBody>
        </p:sp>
      </p:grpSp>
      <p:grpSp>
        <p:nvGrpSpPr>
          <p:cNvPr id="59" name="Group 59"/>
          <p:cNvGrpSpPr/>
          <p:nvPr/>
        </p:nvGrpSpPr>
        <p:grpSpPr>
          <a:xfrm>
            <a:off x="1562100" y="614283"/>
            <a:ext cx="5689600" cy="790655"/>
            <a:chOff x="0" y="0"/>
            <a:chExt cx="5689599" cy="790654"/>
          </a:xfrm>
        </p:grpSpPr>
        <p:sp>
          <p:nvSpPr>
            <p:cNvPr id="57" name="Shape 57"/>
            <p:cNvSpPr/>
            <p:nvPr/>
          </p:nvSpPr>
          <p:spPr>
            <a:xfrm>
              <a:off x="0" y="25479"/>
              <a:ext cx="5689600" cy="765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rgbClr val="7030A0"/>
            </a:solidFill>
            <a:ln w="25400" cap="flat">
              <a:solidFill>
                <a:srgbClr val="7030A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1422399" y="-1"/>
              <a:ext cx="2844801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b="1">
                  <a:solidFill>
                    <a:srgbClr val="FFFFFF"/>
                  </a:solidFill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b="1">
                  <a:solidFill>
                    <a:srgbClr val="FFFFFF"/>
                  </a:solidFill>
                </a:rPr>
                <a:t>Veranderende opvattingen</a:t>
              </a:r>
            </a:p>
          </p:txBody>
        </p:sp>
      </p:grpSp>
      <p:sp>
        <p:nvSpPr>
          <p:cNvPr id="60" name="Shape 60"/>
          <p:cNvSpPr/>
          <p:nvPr/>
        </p:nvSpPr>
        <p:spPr>
          <a:xfrm rot="5400000">
            <a:off x="4253706" y="1908968"/>
            <a:ext cx="317501" cy="8729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0"/>
                </a:lnTo>
                <a:cubicBezTo>
                  <a:pt x="5965" y="0"/>
                  <a:pt x="10800" y="29"/>
                  <a:pt x="10800" y="65"/>
                </a:cubicBezTo>
                <a:lnTo>
                  <a:pt x="10800" y="10735"/>
                </a:lnTo>
                <a:cubicBezTo>
                  <a:pt x="10800" y="10771"/>
                  <a:pt x="15635" y="10800"/>
                  <a:pt x="21600" y="10800"/>
                </a:cubicBezTo>
                <a:lnTo>
                  <a:pt x="21600" y="10800"/>
                </a:lnTo>
                <a:cubicBezTo>
                  <a:pt x="15635" y="10800"/>
                  <a:pt x="10800" y="10829"/>
                  <a:pt x="10800" y="10865"/>
                </a:cubicBezTo>
                <a:lnTo>
                  <a:pt x="10800" y="21535"/>
                </a:lnTo>
                <a:cubicBezTo>
                  <a:pt x="10800" y="21571"/>
                  <a:pt x="5965" y="21600"/>
                  <a:pt x="0" y="21600"/>
                </a:cubicBezTo>
              </a:path>
            </a:pathLst>
          </a:custGeom>
          <a:ln w="28575">
            <a:solidFill>
              <a:srgbClr val="4A7EBB"/>
            </a:solidFill>
            <a:round/>
          </a:ln>
        </p:spPr>
        <p:txBody>
          <a:bodyPr lIns="0" tIns="0" rIns="0" bIns="0" anchor="ctr"/>
          <a:lstStyle/>
          <a:p>
            <a:pPr lvl="0" algn="ctr"/>
            <a:endParaRPr/>
          </a:p>
        </p:txBody>
      </p:sp>
      <p:grpSp>
        <p:nvGrpSpPr>
          <p:cNvPr id="63" name="Group 63"/>
          <p:cNvGrpSpPr/>
          <p:nvPr/>
        </p:nvGrpSpPr>
        <p:grpSpPr>
          <a:xfrm>
            <a:off x="96837" y="6436042"/>
            <a:ext cx="8597901" cy="294641"/>
            <a:chOff x="0" y="0"/>
            <a:chExt cx="8597900" cy="294640"/>
          </a:xfrm>
        </p:grpSpPr>
        <p:sp>
          <p:nvSpPr>
            <p:cNvPr id="61" name="Shape 61"/>
            <p:cNvSpPr/>
            <p:nvPr/>
          </p:nvSpPr>
          <p:spPr>
            <a:xfrm>
              <a:off x="0" y="36194"/>
              <a:ext cx="8597900" cy="222251"/>
            </a:xfrm>
            <a:prstGeom prst="rect">
              <a:avLst/>
            </a:prstGeom>
            <a:solidFill>
              <a:srgbClr val="4F81BD"/>
            </a:solidFill>
            <a:ln w="25400" cap="flat">
              <a:solidFill>
                <a:srgbClr val="385D8A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4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0" y="-1"/>
              <a:ext cx="8597900" cy="294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 b="1">
                  <a:solidFill>
                    <a:srgbClr val="FFFFFF"/>
                  </a:solidFill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1400" b="1">
                  <a:solidFill>
                    <a:srgbClr val="FFFFFF"/>
                  </a:solidFill>
                </a:rPr>
                <a:t>Samenwerking: FACT, HIC, buurtzorg, RACT, maatschappij</a:t>
              </a:r>
            </a:p>
          </p:txBody>
        </p:sp>
      </p:grpSp>
      <p:pic>
        <p:nvPicPr>
          <p:cNvPr id="64" name="Afbeelding 6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056423"/>
            <a:ext cx="1907073" cy="43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6029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5" name="Picture 7" descr="C:\Users\marliesj\AppData\Local\Microsoft\Windows\Temporary Internet Files\Content.IE5\EBMOERZF\MC900340260[1].wmf"/>
          <p:cNvPicPr>
            <a:picLocks noChangeAspect="1" noChangeArrowheads="1"/>
          </p:cNvPicPr>
          <p:nvPr/>
        </p:nvPicPr>
        <p:blipFill>
          <a:blip r:embed="rId3" cstate="print">
            <a:lum bright="4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494733"/>
            <a:ext cx="3742368" cy="5363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>
          <a:xfrm>
            <a:off x="4439951" y="2065822"/>
            <a:ext cx="4680520" cy="4221088"/>
          </a:xfrm>
        </p:spPr>
        <p:txBody>
          <a:bodyPr/>
          <a:lstStyle/>
          <a:p>
            <a:pPr marL="0" indent="0" algn="r">
              <a:buNone/>
            </a:pPr>
            <a:r>
              <a:rPr lang="nl-NL" b="1" dirty="0" smtClean="0"/>
              <a:t>Cliënt</a:t>
            </a:r>
          </a:p>
          <a:p>
            <a:pPr marL="0" indent="0" algn="r">
              <a:buNone/>
            </a:pPr>
            <a:r>
              <a:rPr lang="nl-NL" strike="sngStrike" dirty="0" smtClean="0">
                <a:solidFill>
                  <a:srgbClr val="241773"/>
                </a:solidFill>
              </a:rPr>
              <a:t>stilstand</a:t>
            </a:r>
            <a:r>
              <a:rPr lang="nl-NL" dirty="0" smtClean="0">
                <a:solidFill>
                  <a:srgbClr val="241773"/>
                </a:solidFill>
              </a:rPr>
              <a:t> </a:t>
            </a:r>
            <a:r>
              <a:rPr lang="nl-NL" dirty="0"/>
              <a:t>→</a:t>
            </a:r>
            <a:r>
              <a:rPr lang="nl-NL" dirty="0" smtClean="0">
                <a:solidFill>
                  <a:srgbClr val="241773"/>
                </a:solidFill>
              </a:rPr>
              <a:t> herstel</a:t>
            </a:r>
          </a:p>
          <a:p>
            <a:pPr algn="r"/>
            <a:endParaRPr lang="nl-NL" dirty="0">
              <a:solidFill>
                <a:srgbClr val="241773"/>
              </a:solidFill>
            </a:endParaRPr>
          </a:p>
          <a:p>
            <a:pPr marL="0" indent="0" algn="r">
              <a:buNone/>
            </a:pPr>
            <a:r>
              <a:rPr lang="nl-NL" strike="sngStrike" dirty="0" smtClean="0">
                <a:solidFill>
                  <a:srgbClr val="241773"/>
                </a:solidFill>
              </a:rPr>
              <a:t>dagactiviteit</a:t>
            </a:r>
            <a:r>
              <a:rPr lang="nl-NL" dirty="0" smtClean="0">
                <a:solidFill>
                  <a:srgbClr val="241773"/>
                </a:solidFill>
              </a:rPr>
              <a:t> </a:t>
            </a:r>
            <a:r>
              <a:rPr lang="nl-NL" dirty="0"/>
              <a:t>→</a:t>
            </a:r>
            <a:r>
              <a:rPr lang="nl-NL" dirty="0" smtClean="0">
                <a:solidFill>
                  <a:srgbClr val="241773"/>
                </a:solidFill>
              </a:rPr>
              <a:t> werk</a:t>
            </a:r>
          </a:p>
          <a:p>
            <a:pPr algn="r"/>
            <a:endParaRPr lang="nl-NL" dirty="0" smtClean="0">
              <a:solidFill>
                <a:srgbClr val="241773"/>
              </a:solidFill>
            </a:endParaRPr>
          </a:p>
          <a:p>
            <a:pPr marL="0" indent="0" algn="r">
              <a:buNone/>
            </a:pPr>
            <a:r>
              <a:rPr lang="nl-NL" strike="sngStrike" dirty="0" smtClean="0">
                <a:solidFill>
                  <a:srgbClr val="241773"/>
                </a:solidFill>
              </a:rPr>
              <a:t>afdeling</a:t>
            </a:r>
            <a:r>
              <a:rPr lang="nl-NL" dirty="0" smtClean="0">
                <a:solidFill>
                  <a:srgbClr val="241773"/>
                </a:solidFill>
              </a:rPr>
              <a:t> </a:t>
            </a:r>
            <a:r>
              <a:rPr lang="nl-NL" dirty="0"/>
              <a:t>→</a:t>
            </a:r>
            <a:r>
              <a:rPr lang="nl-NL" dirty="0" smtClean="0">
                <a:solidFill>
                  <a:srgbClr val="241773"/>
                </a:solidFill>
              </a:rPr>
              <a:t> appartement</a:t>
            </a:r>
          </a:p>
          <a:p>
            <a:pPr marL="0" indent="0" algn="r">
              <a:buNone/>
            </a:pPr>
            <a:endParaRPr lang="nl-NL" dirty="0">
              <a:solidFill>
                <a:srgbClr val="241773"/>
              </a:solidFill>
            </a:endParaRPr>
          </a:p>
          <a:p>
            <a:pPr marL="0" indent="0" algn="r">
              <a:buNone/>
            </a:pPr>
            <a:r>
              <a:rPr lang="nl-NL" strike="sngStrike" dirty="0">
                <a:solidFill>
                  <a:srgbClr val="241773"/>
                </a:solidFill>
              </a:rPr>
              <a:t>hospitalisatie</a:t>
            </a:r>
            <a:r>
              <a:rPr lang="nl-NL" dirty="0">
                <a:solidFill>
                  <a:srgbClr val="241773"/>
                </a:solidFill>
              </a:rPr>
              <a:t> </a:t>
            </a:r>
            <a:r>
              <a:rPr lang="nl-NL" dirty="0"/>
              <a:t>→</a:t>
            </a:r>
            <a:r>
              <a:rPr lang="nl-NL" dirty="0">
                <a:solidFill>
                  <a:srgbClr val="241773"/>
                </a:solidFill>
              </a:rPr>
              <a:t> </a:t>
            </a:r>
            <a:r>
              <a:rPr lang="nl-NL" dirty="0" smtClean="0">
                <a:solidFill>
                  <a:srgbClr val="241773"/>
                </a:solidFill>
              </a:rPr>
              <a:t>participatie </a:t>
            </a:r>
          </a:p>
          <a:p>
            <a:pPr marL="0" indent="0" algn="r">
              <a:buNone/>
            </a:pPr>
            <a:endParaRPr lang="nl-NL" dirty="0">
              <a:solidFill>
                <a:srgbClr val="241773"/>
              </a:solidFill>
            </a:endParaRPr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4"/>
          </p:nvPr>
        </p:nvSpPr>
        <p:spPr>
          <a:xfrm>
            <a:off x="179512" y="2832619"/>
            <a:ext cx="3744416" cy="2900637"/>
          </a:xfrm>
        </p:spPr>
        <p:txBody>
          <a:bodyPr/>
          <a:lstStyle/>
          <a:p>
            <a:pPr marL="0" indent="0">
              <a:buNone/>
            </a:pPr>
            <a:r>
              <a:rPr lang="nl-NL" b="1" dirty="0">
                <a:solidFill>
                  <a:srgbClr val="002060"/>
                </a:solidFill>
              </a:rPr>
              <a:t>P</a:t>
            </a:r>
            <a:r>
              <a:rPr lang="nl-NL" b="1" dirty="0" smtClean="0">
                <a:solidFill>
                  <a:srgbClr val="002060"/>
                </a:solidFill>
              </a:rPr>
              <a:t>rofessional</a:t>
            </a:r>
          </a:p>
          <a:p>
            <a:pPr marL="0" indent="0">
              <a:buNone/>
            </a:pPr>
            <a:r>
              <a:rPr lang="nl-NL" strike="sngStrike" dirty="0"/>
              <a:t>a</a:t>
            </a:r>
            <a:r>
              <a:rPr lang="nl-NL" strike="sngStrike" dirty="0" smtClean="0"/>
              <a:t>fwachten</a:t>
            </a:r>
            <a:r>
              <a:rPr lang="nl-NL" dirty="0" smtClean="0"/>
              <a:t> </a:t>
            </a:r>
            <a:r>
              <a:rPr lang="nl-NL" dirty="0" smtClean="0">
                <a:solidFill>
                  <a:srgbClr val="241773"/>
                </a:solidFill>
              </a:rPr>
              <a:t>→ </a:t>
            </a:r>
            <a:r>
              <a:rPr lang="nl-NL" dirty="0" smtClean="0"/>
              <a:t>actief innoveren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strike="sngStrike" dirty="0" smtClean="0"/>
              <a:t>probleemgericht</a:t>
            </a:r>
            <a:r>
              <a:rPr lang="nl-NL" dirty="0" smtClean="0"/>
              <a:t> </a:t>
            </a:r>
            <a:r>
              <a:rPr lang="nl-NL" dirty="0">
                <a:solidFill>
                  <a:srgbClr val="241773"/>
                </a:solidFill>
              </a:rPr>
              <a:t>→</a:t>
            </a:r>
            <a:r>
              <a:rPr lang="nl-NL" dirty="0"/>
              <a:t> </a:t>
            </a:r>
            <a:r>
              <a:rPr lang="nl-NL" dirty="0" smtClean="0"/>
              <a:t>ontwikkelings- en</a:t>
            </a:r>
          </a:p>
          <a:p>
            <a:pPr marL="0" indent="0">
              <a:buNone/>
            </a:pPr>
            <a:r>
              <a:rPr lang="nl-NL" dirty="0" smtClean="0"/>
              <a:t>belevingsgericht</a:t>
            </a:r>
          </a:p>
        </p:txBody>
      </p:sp>
      <p:sp>
        <p:nvSpPr>
          <p:cNvPr id="4" name="Rechthoek 3"/>
          <p:cNvSpPr/>
          <p:nvPr/>
        </p:nvSpPr>
        <p:spPr>
          <a:xfrm rot="21111911">
            <a:off x="34676" y="606824"/>
            <a:ext cx="825622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3200" b="1" dirty="0" smtClean="0">
                <a:ln>
                  <a:prstDash val="solid"/>
                </a:ln>
                <a:solidFill>
                  <a:srgbClr val="241773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‘Deze vergeten groep verdient beter’</a:t>
            </a:r>
          </a:p>
          <a:p>
            <a:pPr algn="ctr"/>
            <a:r>
              <a:rPr lang="nl-NL" sz="3200" b="1" dirty="0" smtClean="0">
                <a:ln>
                  <a:prstDash val="solid"/>
                </a:ln>
                <a:solidFill>
                  <a:srgbClr val="241773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(En dat geldt niet alleen voor de cliënten)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3779912" y="5890773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r">
              <a:buNone/>
            </a:pPr>
            <a:r>
              <a:rPr lang="nl-NL" sz="2400" strike="sngStrike" dirty="0">
                <a:solidFill>
                  <a:srgbClr val="241773"/>
                </a:solidFill>
              </a:rPr>
              <a:t>w</a:t>
            </a:r>
            <a:r>
              <a:rPr lang="nl-NL" sz="2400" strike="sngStrike" dirty="0" smtClean="0">
                <a:solidFill>
                  <a:srgbClr val="241773"/>
                </a:solidFill>
              </a:rPr>
              <a:t>anhoop</a:t>
            </a:r>
            <a:r>
              <a:rPr lang="nl-NL" sz="2400" dirty="0" smtClean="0"/>
              <a:t> </a:t>
            </a:r>
            <a:r>
              <a:rPr lang="nl-NL" sz="2400" dirty="0">
                <a:solidFill>
                  <a:srgbClr val="E37222"/>
                </a:solidFill>
              </a:rPr>
              <a:t>→</a:t>
            </a:r>
            <a:r>
              <a:rPr lang="nl-NL" sz="2400" dirty="0"/>
              <a:t> </a:t>
            </a:r>
            <a:r>
              <a:rPr lang="nl-NL" sz="2400" dirty="0">
                <a:solidFill>
                  <a:srgbClr val="241773"/>
                </a:solidFill>
              </a:rPr>
              <a:t>hoop</a:t>
            </a: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309320"/>
            <a:ext cx="1907073" cy="43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98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3355711"/>
              </p:ext>
            </p:extLst>
          </p:nvPr>
        </p:nvGraphicFramePr>
        <p:xfrm>
          <a:off x="-252536" y="692696"/>
          <a:ext cx="9649072" cy="602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/>
          <a:lstStyle/>
          <a:p>
            <a:r>
              <a:rPr lang="nl-NL" sz="4000" dirty="0" smtClean="0"/>
              <a:t>Behandeling door fase van herstel</a:t>
            </a:r>
            <a:endParaRPr lang="nl-NL" sz="4000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223891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15" name="Afbeelding 1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309320"/>
            <a:ext cx="1907073" cy="43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35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/>
          </p:cNvSpPr>
          <p:nvPr>
            <p:ph type="title"/>
          </p:nvPr>
        </p:nvSpPr>
        <p:spPr>
          <a:xfrm>
            <a:off x="669726" y="312538"/>
            <a:ext cx="7804548" cy="1040608"/>
          </a:xfrm>
          <a:prstGeom prst="rect">
            <a:avLst/>
          </a:prstGeom>
        </p:spPr>
        <p:txBody>
          <a:bodyPr/>
          <a:lstStyle>
            <a:lvl1pPr>
              <a:defRPr sz="5000">
                <a:solidFill>
                  <a:srgbClr val="00206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002060"/>
                </a:solidFill>
              </a:rPr>
              <a:t>Doelgroep</a:t>
            </a:r>
          </a:p>
        </p:txBody>
      </p:sp>
      <p:sp>
        <p:nvSpPr>
          <p:cNvPr id="163" name="Shape 163"/>
          <p:cNvSpPr>
            <a:spLocks noGrp="1"/>
          </p:cNvSpPr>
          <p:nvPr>
            <p:ph type="body" idx="1"/>
          </p:nvPr>
        </p:nvSpPr>
        <p:spPr>
          <a:xfrm>
            <a:off x="669726" y="2365756"/>
            <a:ext cx="7804548" cy="3885026"/>
          </a:xfrm>
          <a:prstGeom prst="rect">
            <a:avLst/>
          </a:prstGeom>
        </p:spPr>
        <p:txBody>
          <a:bodyPr/>
          <a:lstStyle/>
          <a:p>
            <a:pPr marL="1738488" lvl="0" indent="-1738488" defTabSz="525779">
              <a:lnSpc>
                <a:spcPct val="90000"/>
              </a:lnSpc>
              <a:spcBef>
                <a:spcPts val="3700"/>
              </a:spcBef>
              <a:buClr>
                <a:srgbClr val="FF6600"/>
              </a:buClr>
              <a:defRPr sz="1800"/>
            </a:pPr>
            <a:r>
              <a:rPr sz="1979">
                <a:solidFill>
                  <a:srgbClr val="FF6600"/>
                </a:solidFill>
              </a:rPr>
              <a:t>Mensen (18+) met ernstige psychiatrische problematiek waarbij het herstelproces gestagneerd is en heeft geleid tot een handicap,</a:t>
            </a:r>
            <a:endParaRPr sz="1079"/>
          </a:p>
          <a:p>
            <a:pPr marL="1738488" lvl="0" indent="-1738488" defTabSz="525779">
              <a:lnSpc>
                <a:spcPct val="90000"/>
              </a:lnSpc>
              <a:spcBef>
                <a:spcPts val="3700"/>
              </a:spcBef>
              <a:buClr>
                <a:srgbClr val="FF6600"/>
              </a:buClr>
              <a:defRPr sz="1800"/>
            </a:pPr>
            <a:r>
              <a:rPr sz="1979">
                <a:solidFill>
                  <a:srgbClr val="FF6600"/>
                </a:solidFill>
              </a:rPr>
              <a:t>waarbij alle andere zorg al is geprobeerd,</a:t>
            </a:r>
            <a:endParaRPr sz="1079"/>
          </a:p>
          <a:p>
            <a:pPr marL="1738488" lvl="0" indent="-1738488" defTabSz="525779">
              <a:lnSpc>
                <a:spcPct val="90000"/>
              </a:lnSpc>
              <a:spcBef>
                <a:spcPts val="3700"/>
              </a:spcBef>
              <a:buClr>
                <a:srgbClr val="FF6600"/>
              </a:buClr>
              <a:defRPr sz="1800"/>
            </a:pPr>
            <a:r>
              <a:rPr sz="1979">
                <a:solidFill>
                  <a:srgbClr val="FF6600"/>
                </a:solidFill>
              </a:rPr>
              <a:t>die 24 uurszorg nodig hebben,</a:t>
            </a:r>
            <a:endParaRPr sz="1079"/>
          </a:p>
          <a:p>
            <a:pPr marL="1738488" lvl="0" indent="-1738488" defTabSz="525779">
              <a:lnSpc>
                <a:spcPct val="90000"/>
              </a:lnSpc>
              <a:spcBef>
                <a:spcPts val="3700"/>
              </a:spcBef>
              <a:buClr>
                <a:srgbClr val="FF6600"/>
              </a:buClr>
              <a:defRPr sz="1800"/>
            </a:pPr>
            <a:r>
              <a:rPr sz="1979">
                <a:solidFill>
                  <a:srgbClr val="FF6600"/>
                </a:solidFill>
              </a:rPr>
              <a:t>waarbij de verblijfsplaats niet bepalend is,</a:t>
            </a:r>
          </a:p>
          <a:p>
            <a:pPr marL="1738488" lvl="0" indent="-1738488" defTabSz="525779">
              <a:lnSpc>
                <a:spcPct val="90000"/>
              </a:lnSpc>
              <a:spcBef>
                <a:spcPts val="3700"/>
              </a:spcBef>
              <a:buClr>
                <a:srgbClr val="FF6600"/>
              </a:buClr>
              <a:defRPr sz="1800"/>
            </a:pPr>
            <a:r>
              <a:rPr sz="1979">
                <a:solidFill>
                  <a:srgbClr val="FF6600"/>
                </a:solidFill>
              </a:rPr>
              <a:t>maar de kwaliteit van de levensgebieden wel. </a:t>
            </a:r>
          </a:p>
        </p:txBody>
      </p:sp>
      <p:pic>
        <p:nvPicPr>
          <p:cNvPr id="164" name="image9.jpeg" descr="C:\Users\e\Pictures\imagesCAU0NP1N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01189" y="1437769"/>
            <a:ext cx="3240362" cy="72546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837527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</a:t>
            </a:r>
            <a:r>
              <a:rPr lang="nl-NL" dirty="0" smtClean="0"/>
              <a:t>ieuwe werkelijkheid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nl-NL" dirty="0" smtClean="0"/>
              <a:t>In 1,5 jaar:</a:t>
            </a:r>
          </a:p>
          <a:p>
            <a:pPr lvl="1"/>
            <a:r>
              <a:rPr lang="nl-NL" dirty="0" smtClean="0"/>
              <a:t>van 36 naar 24 ‘bedden’</a:t>
            </a:r>
          </a:p>
          <a:p>
            <a:pPr lvl="1"/>
            <a:r>
              <a:rPr lang="nl-NL" dirty="0" smtClean="0"/>
              <a:t>iedereen eigen </a:t>
            </a:r>
            <a:r>
              <a:rPr lang="nl-NL" dirty="0" err="1" smtClean="0"/>
              <a:t>appARTement</a:t>
            </a:r>
            <a:endParaRPr lang="nl-NL" dirty="0" smtClean="0"/>
          </a:p>
          <a:p>
            <a:r>
              <a:rPr lang="nl-NL" dirty="0" smtClean="0"/>
              <a:t>Basis: contact maken</a:t>
            </a:r>
          </a:p>
          <a:p>
            <a:r>
              <a:rPr lang="nl-NL" dirty="0" smtClean="0"/>
              <a:t>Behandelplan binnen 3 weken gericht op herstel en hoop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309320"/>
            <a:ext cx="1907073" cy="438524"/>
          </a:xfrm>
          <a:prstGeom prst="rect">
            <a:avLst/>
          </a:prstGeom>
        </p:spPr>
      </p:pic>
      <p:pic>
        <p:nvPicPr>
          <p:cNvPr id="1026" name="7E4C75C2-5D00-4BD7-835C-00EBF1A82681" descr="Afbeeldingsresultaat voor futuristische won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412776"/>
            <a:ext cx="2638425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345D42C4-C8B8-4186-AE07-FB67A6F2D9DE" descr="Afbeeldingsresultaat voor futuristische woni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310146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846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Traject </a:t>
            </a:r>
            <a:r>
              <a:rPr lang="nl-NL" dirty="0" err="1" smtClean="0"/>
              <a:t>doorstART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80789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Afbeelding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796" y="3717032"/>
            <a:ext cx="2555145" cy="587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00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Grove </a:t>
            </a:r>
            <a:r>
              <a:rPr lang="nl-NL" dirty="0"/>
              <a:t>t</a:t>
            </a:r>
            <a:r>
              <a:rPr lang="nl-NL" dirty="0" smtClean="0"/>
              <a:t>eamsamenstelling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ZZP B6/7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Verblijfszorg (BG, PV, VP) 16,54 FTE</a:t>
            </a:r>
          </a:p>
          <a:p>
            <a:pPr lvl="1"/>
            <a:r>
              <a:rPr lang="nl-NL" dirty="0" smtClean="0"/>
              <a:t>Ervaringsdeskundige</a:t>
            </a:r>
          </a:p>
          <a:p>
            <a:pPr lvl="1"/>
            <a:r>
              <a:rPr lang="nl-NL" sz="1800" dirty="0" smtClean="0"/>
              <a:t>Familie-ervaringsdeskundige</a:t>
            </a:r>
          </a:p>
          <a:p>
            <a:pPr lvl="1"/>
            <a:r>
              <a:rPr lang="nl-NL" dirty="0" smtClean="0"/>
              <a:t>Begeleiding</a:t>
            </a:r>
          </a:p>
          <a:p>
            <a:r>
              <a:rPr lang="nl-NL" dirty="0" smtClean="0"/>
              <a:t>Dagbesteding 2,33 FTE</a:t>
            </a:r>
          </a:p>
          <a:p>
            <a:pPr lvl="1"/>
            <a:r>
              <a:rPr lang="nl-NL" dirty="0" smtClean="0"/>
              <a:t>Activiteitenbegeleider</a:t>
            </a:r>
          </a:p>
          <a:p>
            <a:pPr lvl="1"/>
            <a:r>
              <a:rPr lang="nl-NL" dirty="0" smtClean="0"/>
              <a:t>Trajectbegeleider</a:t>
            </a:r>
          </a:p>
          <a:p>
            <a:r>
              <a:rPr lang="nl-NL" dirty="0" smtClean="0"/>
              <a:t>Behandelaars 4,07 FTE</a:t>
            </a:r>
          </a:p>
          <a:p>
            <a:r>
              <a:rPr lang="nl-NL" dirty="0" smtClean="0"/>
              <a:t>Overig 1,41 FTE</a:t>
            </a: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/>
              <a:t>ZZP B5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l-NL" dirty="0"/>
              <a:t>Verblijfszorg (BG, PV, VP) </a:t>
            </a:r>
            <a:r>
              <a:rPr lang="nl-NL" dirty="0" smtClean="0"/>
              <a:t>40,83 </a:t>
            </a:r>
            <a:r>
              <a:rPr lang="nl-NL" dirty="0"/>
              <a:t>FTE</a:t>
            </a:r>
          </a:p>
          <a:p>
            <a:pPr lvl="1"/>
            <a:r>
              <a:rPr lang="nl-NL" dirty="0"/>
              <a:t>Ervaringsdeskundige</a:t>
            </a:r>
          </a:p>
          <a:p>
            <a:pPr lvl="1"/>
            <a:r>
              <a:rPr lang="nl-NL" sz="1800" dirty="0"/>
              <a:t>Familie-ervaringsdeskundige</a:t>
            </a:r>
          </a:p>
          <a:p>
            <a:pPr lvl="1"/>
            <a:r>
              <a:rPr lang="nl-NL" dirty="0"/>
              <a:t>Begeleiding</a:t>
            </a:r>
          </a:p>
          <a:p>
            <a:r>
              <a:rPr lang="nl-NL" dirty="0" smtClean="0"/>
              <a:t>Dagbesteding 5,83 FTE</a:t>
            </a:r>
            <a:endParaRPr lang="nl-NL" dirty="0"/>
          </a:p>
          <a:p>
            <a:pPr lvl="1"/>
            <a:r>
              <a:rPr lang="nl-NL" dirty="0"/>
              <a:t>Activiteitenbegeleider</a:t>
            </a:r>
          </a:p>
          <a:p>
            <a:pPr lvl="1"/>
            <a:r>
              <a:rPr lang="nl-NL" dirty="0"/>
              <a:t>Trajectbegeleider</a:t>
            </a:r>
          </a:p>
          <a:p>
            <a:r>
              <a:rPr lang="nl-NL" dirty="0" smtClean="0"/>
              <a:t>Behandelaars 3,87 FTE</a:t>
            </a:r>
            <a:endParaRPr lang="nl-NL" dirty="0"/>
          </a:p>
          <a:p>
            <a:r>
              <a:rPr lang="nl-NL" dirty="0" smtClean="0"/>
              <a:t>Overig 3,52 FTE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1334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e GGz Breburg">
  <a:themeElements>
    <a:clrScheme name="presentatie GGz Brebur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e GGz Brebur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e GGz Brebur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GGz Brebur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GGz Brebur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GGz Brebur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GGz Brebur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GGz Brebur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GGz Brebur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GGz Brebur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GGz Brebur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GGz Brebur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GGz Brebur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GGz Brebur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</TotalTime>
  <Words>585</Words>
  <Application>Microsoft Office PowerPoint</Application>
  <PresentationFormat>Diavoorstelling (4:3)</PresentationFormat>
  <Paragraphs>136</Paragraphs>
  <Slides>10</Slides>
  <Notes>8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presentatie GGz Breburg</vt:lpstr>
      <vt:lpstr>DoorstART Expertmeeting 8 april 2015</vt:lpstr>
      <vt:lpstr>  </vt:lpstr>
      <vt:lpstr>PowerPoint-presentatie</vt:lpstr>
      <vt:lpstr>PowerPoint-presentatie</vt:lpstr>
      <vt:lpstr>Behandeling door fase van herstel</vt:lpstr>
      <vt:lpstr>Doelgroep</vt:lpstr>
      <vt:lpstr>Nieuwe werkelijkheid</vt:lpstr>
      <vt:lpstr>Traject doorstART</vt:lpstr>
      <vt:lpstr>Grove teamsamenstelling</vt:lpstr>
      <vt:lpstr>Discussiepunten teams</vt:lpstr>
    </vt:vector>
  </TitlesOfParts>
  <Company>GGZ Regio Breda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Rubenm</dc:creator>
  <cp:lastModifiedBy>Linda Frijters</cp:lastModifiedBy>
  <cp:revision>29</cp:revision>
  <dcterms:created xsi:type="dcterms:W3CDTF">2010-11-08T10:16:43Z</dcterms:created>
  <dcterms:modified xsi:type="dcterms:W3CDTF">2015-04-13T13:37:13Z</dcterms:modified>
</cp:coreProperties>
</file>